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59" r:id="rId4"/>
    <p:sldId id="260" r:id="rId5"/>
    <p:sldId id="264" r:id="rId6"/>
    <p:sldId id="265" r:id="rId7"/>
    <p:sldId id="266" r:id="rId8"/>
    <p:sldId id="267" r:id="rId9"/>
    <p:sldId id="268" r:id="rId10"/>
    <p:sldId id="269" r:id="rId11"/>
    <p:sldId id="270" r:id="rId12"/>
    <p:sldId id="271" r:id="rId13"/>
    <p:sldId id="272" r:id="rId14"/>
    <p:sldId id="262" r:id="rId15"/>
    <p:sldId id="273"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445"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6F642E-335D-4ABF-97CF-31956C4FCDDE}" type="datetimeFigureOut">
              <a:rPr lang="en-US" smtClean="0"/>
              <a:t>11/8/2022</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16996D-A2E9-46AE-8E10-890EE4E5C325}" type="slidenum">
              <a:rPr lang="en-US" smtClean="0"/>
              <a:t>‹#›</a:t>
            </a:fld>
            <a:endParaRPr lang="en-US"/>
          </a:p>
        </p:txBody>
      </p:sp>
    </p:spTree>
    <p:extLst>
      <p:ext uri="{BB962C8B-B14F-4D97-AF65-F5344CB8AC3E}">
        <p14:creationId xmlns:p14="http://schemas.microsoft.com/office/powerpoint/2010/main" val="2135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66650D9-88B2-4DA1-AE70-A82596D22844}" type="slidenum">
              <a:rPr lang="en-US"/>
              <a:pPr/>
              <a:t>2</a:t>
            </a:fld>
            <a:endParaRPr lang="en-US"/>
          </a:p>
        </p:txBody>
      </p:sp>
      <p:sp>
        <p:nvSpPr>
          <p:cNvPr id="76801" name="Rectangle 1"/>
          <p:cNvSpPr txBox="1">
            <a:spLocks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0E9DA7-23E8-4091-92F7-FBBF053FFFFB}" type="slidenum">
              <a:rPr lang="en-US"/>
              <a:pPr/>
              <a:t>3</a:t>
            </a:fld>
            <a:endParaRPr lang="en-US"/>
          </a:p>
        </p:txBody>
      </p:sp>
      <p:sp>
        <p:nvSpPr>
          <p:cNvPr id="77825" name="Rectangle 1"/>
          <p:cNvSpPr txBox="1">
            <a:spLocks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7643D68-D00C-4A61-8DF3-5A69D870E979}" type="slidenum">
              <a:rPr lang="en-US"/>
              <a:pPr/>
              <a:t>4</a:t>
            </a:fld>
            <a:endParaRPr lang="en-US"/>
          </a:p>
        </p:txBody>
      </p:sp>
      <p:sp>
        <p:nvSpPr>
          <p:cNvPr id="78849" name="Rectangle 1"/>
          <p:cNvSpPr txBox="1">
            <a:spLocks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B93DD84-F67A-47F7-AF15-A3CDD4590476}" type="slidenum">
              <a:rPr lang="en-US"/>
              <a:pPr/>
              <a:t>14</a:t>
            </a:fld>
            <a:endParaRPr lang="en-US"/>
          </a:p>
        </p:txBody>
      </p:sp>
      <p:sp>
        <p:nvSpPr>
          <p:cNvPr id="80897" name="Rectangle 1"/>
          <p:cNvSpPr txBox="1">
            <a:spLocks noChangeArrowheads="1"/>
          </p:cNvSpPr>
          <p:nvPr>
            <p:ph type="sldImg"/>
          </p:nvPr>
        </p:nvSpPr>
        <p:spPr bwMode="auto">
          <a:xfrm>
            <a:off x="1074365" y="694171"/>
            <a:ext cx="4709272"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FA730F6D-5D3A-46FB-9D44-1E731B351B28}" type="datetimeFigureOut">
              <a:rPr lang="en-US" smtClean="0"/>
              <a:t>11/8/2022</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1953079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FA730F6D-5D3A-46FB-9D44-1E731B351B28}" type="datetimeFigureOut">
              <a:rPr lang="en-US" smtClean="0"/>
              <a:t>11/8/2022</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240190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FA730F6D-5D3A-46FB-9D44-1E731B351B28}" type="datetimeFigureOut">
              <a:rPr lang="en-US" smtClean="0"/>
              <a:t>11/8/2022</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4036451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FA730F6D-5D3A-46FB-9D44-1E731B351B28}" type="datetimeFigureOut">
              <a:rPr lang="en-US" smtClean="0"/>
              <a:t>11/8/2022</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182254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FA730F6D-5D3A-46FB-9D44-1E731B351B28}" type="datetimeFigureOut">
              <a:rPr lang="en-US" smtClean="0"/>
              <a:t>11/8/2022</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153256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FA730F6D-5D3A-46FB-9D44-1E731B351B28}" type="datetimeFigureOut">
              <a:rPr lang="en-US" smtClean="0"/>
              <a:t>11/8/2022</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222313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FA730F6D-5D3A-46FB-9D44-1E731B351B28}" type="datetimeFigureOut">
              <a:rPr lang="en-US" smtClean="0"/>
              <a:t>11/8/2022</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85607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FA730F6D-5D3A-46FB-9D44-1E731B351B28}" type="datetimeFigureOut">
              <a:rPr lang="en-US" smtClean="0"/>
              <a:t>11/8/2022</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4050135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FA730F6D-5D3A-46FB-9D44-1E731B351B28}" type="datetimeFigureOut">
              <a:rPr lang="en-US" smtClean="0"/>
              <a:t>11/8/2022</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2665136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FA730F6D-5D3A-46FB-9D44-1E731B351B28}" type="datetimeFigureOut">
              <a:rPr lang="en-US" smtClean="0"/>
              <a:t>11/8/2022</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147682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FA730F6D-5D3A-46FB-9D44-1E731B351B28}" type="datetimeFigureOut">
              <a:rPr lang="en-US" smtClean="0"/>
              <a:t>11/8/2022</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D9E597D3-679F-4024-A3A5-84820FEAAAFE}" type="slidenum">
              <a:rPr lang="en-US" smtClean="0"/>
              <a:t>‹#›</a:t>
            </a:fld>
            <a:endParaRPr lang="en-US"/>
          </a:p>
        </p:txBody>
      </p:sp>
    </p:spTree>
    <p:extLst>
      <p:ext uri="{BB962C8B-B14F-4D97-AF65-F5344CB8AC3E}">
        <p14:creationId xmlns:p14="http://schemas.microsoft.com/office/powerpoint/2010/main" val="4191412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30F6D-5D3A-46FB-9D44-1E731B351B28}" type="datetimeFigureOut">
              <a:rPr lang="en-US" smtClean="0"/>
              <a:t>11/8/2022</a:t>
            </a:fld>
            <a:endParaRPr lang="en-US"/>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597D3-679F-4024-A3A5-84820FEAAAFE}" type="slidenum">
              <a:rPr lang="en-US" smtClean="0"/>
              <a:t>‹#›</a:t>
            </a:fld>
            <a:endParaRPr lang="en-US"/>
          </a:p>
        </p:txBody>
      </p:sp>
    </p:spTree>
    <p:extLst>
      <p:ext uri="{BB962C8B-B14F-4D97-AF65-F5344CB8AC3E}">
        <p14:creationId xmlns:p14="http://schemas.microsoft.com/office/powerpoint/2010/main" val="382940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5293808" y="5410200"/>
            <a:ext cx="3124200" cy="685800"/>
          </a:xfrm>
        </p:spPr>
        <p:txBody>
          <a:bodyPr>
            <a:normAutofit/>
          </a:bodyPr>
          <a:lstStyle/>
          <a:p>
            <a:r>
              <a:rPr lang="en-US" sz="2400" dirty="0" err="1" smtClean="0">
                <a:solidFill>
                  <a:srgbClr val="0070C0"/>
                </a:solidFill>
                <a:latin typeface="Arabic Typesetting" pitchFamily="66" charset="-78"/>
                <a:cs typeface="Arabic Typesetting" pitchFamily="66" charset="-78"/>
              </a:rPr>
              <a:t>MS.c</a:t>
            </a:r>
            <a:r>
              <a:rPr lang="en-US" sz="2400" dirty="0" smtClean="0">
                <a:solidFill>
                  <a:srgbClr val="0070C0"/>
                </a:solidFill>
                <a:latin typeface="Arabic Typesetting" pitchFamily="66" charset="-78"/>
                <a:cs typeface="Arabic Typesetting" pitchFamily="66" charset="-78"/>
              </a:rPr>
              <a:t>. </a:t>
            </a:r>
            <a:r>
              <a:rPr lang="en-US" sz="2400" dirty="0" err="1" smtClean="0">
                <a:solidFill>
                  <a:srgbClr val="0070C0"/>
                </a:solidFill>
                <a:latin typeface="Arabic Typesetting" pitchFamily="66" charset="-78"/>
                <a:cs typeface="Arabic Typesetting" pitchFamily="66" charset="-78"/>
              </a:rPr>
              <a:t>Ruqaya</a:t>
            </a:r>
            <a:r>
              <a:rPr lang="en-US" sz="2400" dirty="0" smtClean="0">
                <a:solidFill>
                  <a:srgbClr val="0070C0"/>
                </a:solidFill>
                <a:latin typeface="Arabic Typesetting" pitchFamily="66" charset="-78"/>
                <a:cs typeface="Arabic Typesetting" pitchFamily="66" charset="-78"/>
              </a:rPr>
              <a:t> K.J</a:t>
            </a:r>
            <a:endParaRPr lang="en-US" sz="2400" dirty="0">
              <a:solidFill>
                <a:srgbClr val="0070C0"/>
              </a:solidFill>
              <a:latin typeface="Arabic Typesetting" pitchFamily="66" charset="-78"/>
              <a:cs typeface="Arabic Typesetting" pitchFamily="66" charset="-78"/>
            </a:endParaRPr>
          </a:p>
        </p:txBody>
      </p:sp>
      <p:grpSp>
        <p:nvGrpSpPr>
          <p:cNvPr id="4" name="مجموعة 3"/>
          <p:cNvGrpSpPr/>
          <p:nvPr/>
        </p:nvGrpSpPr>
        <p:grpSpPr>
          <a:xfrm>
            <a:off x="-36488" y="0"/>
            <a:ext cx="9259435" cy="4459603"/>
            <a:chOff x="903137" y="1593619"/>
            <a:chExt cx="8075350" cy="3767389"/>
          </a:xfrm>
        </p:grpSpPr>
        <p:grpSp>
          <p:nvGrpSpPr>
            <p:cNvPr id="5" name="مجموعة 4"/>
            <p:cNvGrpSpPr/>
            <p:nvPr/>
          </p:nvGrpSpPr>
          <p:grpSpPr>
            <a:xfrm>
              <a:off x="918409" y="3457527"/>
              <a:ext cx="2601510" cy="1903481"/>
              <a:chOff x="0" y="0"/>
              <a:chExt cx="2602161" cy="1812692"/>
            </a:xfrm>
          </p:grpSpPr>
          <p:pic>
            <p:nvPicPr>
              <p:cNvPr id="59" name="صورة 5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00325" cy="1764506"/>
              </a:xfrm>
              <a:prstGeom prst="rect">
                <a:avLst/>
              </a:prstGeom>
              <a:noFill/>
            </p:spPr>
          </p:pic>
          <p:pic>
            <p:nvPicPr>
              <p:cNvPr id="60" name="صورة 59" descr="C:\Users\Toshiba\Desktop\صور الكونيولات مصبغة\CAL CONTRO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143"/>
                <a:ext cx="1221582" cy="914400"/>
              </a:xfrm>
              <a:prstGeom prst="rect">
                <a:avLst/>
              </a:prstGeom>
              <a:noFill/>
              <a:ln>
                <a:noFill/>
              </a:ln>
            </p:spPr>
          </p:pic>
          <p:sp>
            <p:nvSpPr>
              <p:cNvPr id="61" name="مربع نص 287"/>
              <p:cNvSpPr txBox="1"/>
              <p:nvPr/>
            </p:nvSpPr>
            <p:spPr>
              <a:xfrm>
                <a:off x="735807" y="400050"/>
                <a:ext cx="576596" cy="512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200" b="1" dirty="0">
                    <a:solidFill>
                      <a:srgbClr val="000000"/>
                    </a:solidFill>
                    <a:effectLst/>
                    <a:latin typeface="Times New Roman"/>
                    <a:ea typeface="Calibri"/>
                    <a:cs typeface="Arial"/>
                  </a:rPr>
                  <a:t>B1</a:t>
                </a:r>
                <a:endParaRPr lang="en-US" sz="1100" dirty="0">
                  <a:effectLst/>
                  <a:ea typeface="Calibri"/>
                  <a:cs typeface="Arial"/>
                </a:endParaRPr>
              </a:p>
            </p:txBody>
          </p:sp>
          <p:sp>
            <p:nvSpPr>
              <p:cNvPr id="62" name="مربع نص 54"/>
              <p:cNvSpPr txBox="1"/>
              <p:nvPr/>
            </p:nvSpPr>
            <p:spPr>
              <a:xfrm>
                <a:off x="2171700" y="1300162"/>
                <a:ext cx="430461" cy="512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200" b="1">
                    <a:solidFill>
                      <a:srgbClr val="000000"/>
                    </a:solidFill>
                    <a:effectLst/>
                    <a:latin typeface="Times New Roman"/>
                    <a:ea typeface="Calibri"/>
                    <a:cs typeface="Arial"/>
                  </a:rPr>
                  <a:t>B</a:t>
                </a:r>
                <a:endParaRPr lang="en-US" sz="1100">
                  <a:effectLst/>
                  <a:ea typeface="Calibri"/>
                  <a:cs typeface="Arial"/>
                </a:endParaRPr>
              </a:p>
            </p:txBody>
          </p:sp>
        </p:grpSp>
        <p:grpSp>
          <p:nvGrpSpPr>
            <p:cNvPr id="6" name="مجموعة 5"/>
            <p:cNvGrpSpPr/>
            <p:nvPr/>
          </p:nvGrpSpPr>
          <p:grpSpPr>
            <a:xfrm>
              <a:off x="3598121" y="3485327"/>
              <a:ext cx="2649676" cy="1784059"/>
              <a:chOff x="0" y="0"/>
              <a:chExt cx="2649960" cy="1784377"/>
            </a:xfrm>
          </p:grpSpPr>
          <p:pic>
            <p:nvPicPr>
              <p:cNvPr id="39" name="صورة 3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605405" cy="1764665"/>
              </a:xfrm>
              <a:prstGeom prst="rect">
                <a:avLst/>
              </a:prstGeom>
              <a:noFill/>
            </p:spPr>
          </p:pic>
          <p:sp>
            <p:nvSpPr>
              <p:cNvPr id="40" name="مربع نص 319"/>
              <p:cNvSpPr txBox="1"/>
              <p:nvPr/>
            </p:nvSpPr>
            <p:spPr>
              <a:xfrm>
                <a:off x="2219499" y="1271847"/>
                <a:ext cx="430461" cy="512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200" b="1">
                    <a:solidFill>
                      <a:srgbClr val="000000"/>
                    </a:solidFill>
                    <a:effectLst/>
                    <a:latin typeface="Times New Roman"/>
                    <a:ea typeface="Calibri"/>
                    <a:cs typeface="Arial"/>
                  </a:rPr>
                  <a:t>D</a:t>
                </a:r>
                <a:endParaRPr lang="en-US" sz="1100">
                  <a:effectLst/>
                  <a:ea typeface="Calibri"/>
                  <a:cs typeface="Arial"/>
                </a:endParaRPr>
              </a:p>
            </p:txBody>
          </p:sp>
          <p:cxnSp>
            <p:nvCxnSpPr>
              <p:cNvPr id="41" name="رابط كسهم مستقيم 40"/>
              <p:cNvCxnSpPr/>
              <p:nvPr/>
            </p:nvCxnSpPr>
            <p:spPr>
              <a:xfrm flipV="1">
                <a:off x="1147157" y="1093124"/>
                <a:ext cx="45720" cy="66501"/>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42" name="رابط كسهم مستقيم 41"/>
              <p:cNvCxnSpPr/>
              <p:nvPr/>
            </p:nvCxnSpPr>
            <p:spPr>
              <a:xfrm flipV="1">
                <a:off x="224444" y="1321724"/>
                <a:ext cx="91902" cy="83127"/>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43" name="رابط كسهم مستقيم 42"/>
              <p:cNvCxnSpPr/>
              <p:nvPr/>
            </p:nvCxnSpPr>
            <p:spPr>
              <a:xfrm flipH="1">
                <a:off x="519546" y="336665"/>
                <a:ext cx="436418" cy="107892"/>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grpSp>
            <p:nvGrpSpPr>
              <p:cNvPr id="44" name="مجموعة 43"/>
              <p:cNvGrpSpPr/>
              <p:nvPr/>
            </p:nvGrpSpPr>
            <p:grpSpPr>
              <a:xfrm>
                <a:off x="2335877" y="768927"/>
                <a:ext cx="91440" cy="413385"/>
                <a:chOff x="0" y="120534"/>
                <a:chExt cx="91440" cy="413905"/>
              </a:xfrm>
            </p:grpSpPr>
            <p:cxnSp>
              <p:nvCxnSpPr>
                <p:cNvPr id="57" name="رابط كسهم مستقيم 56"/>
                <p:cNvCxnSpPr/>
                <p:nvPr/>
              </p:nvCxnSpPr>
              <p:spPr>
                <a:xfrm flipH="1">
                  <a:off x="0" y="120534"/>
                  <a:ext cx="91440" cy="413905"/>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58" name="رابط كسهم مستقيم 57"/>
                <p:cNvCxnSpPr/>
                <p:nvPr/>
              </p:nvCxnSpPr>
              <p:spPr>
                <a:xfrm flipH="1">
                  <a:off x="16746" y="177328"/>
                  <a:ext cx="54050" cy="282328"/>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grpSp>
          <p:sp>
            <p:nvSpPr>
              <p:cNvPr id="45" name="نجمة ذات 5 نقاط 44"/>
              <p:cNvSpPr/>
              <p:nvPr/>
            </p:nvSpPr>
            <p:spPr>
              <a:xfrm>
                <a:off x="203662" y="802178"/>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نجمة ذات 5 نقاط 45"/>
              <p:cNvSpPr/>
              <p:nvPr/>
            </p:nvSpPr>
            <p:spPr>
              <a:xfrm>
                <a:off x="793866" y="989214"/>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نجمة ذات 5 نقاط 46"/>
              <p:cNvSpPr/>
              <p:nvPr/>
            </p:nvSpPr>
            <p:spPr>
              <a:xfrm>
                <a:off x="1221971" y="1471353"/>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نجمة ذات 5 نقاط 47"/>
              <p:cNvSpPr/>
              <p:nvPr/>
            </p:nvSpPr>
            <p:spPr>
              <a:xfrm>
                <a:off x="1799706" y="353291"/>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49" name="مجموعة 48"/>
              <p:cNvGrpSpPr/>
              <p:nvPr/>
            </p:nvGrpSpPr>
            <p:grpSpPr>
              <a:xfrm>
                <a:off x="1845426" y="1263534"/>
                <a:ext cx="216399" cy="311843"/>
                <a:chOff x="-216677" y="222596"/>
                <a:chExt cx="216399" cy="311843"/>
              </a:xfrm>
            </p:grpSpPr>
            <p:cxnSp>
              <p:nvCxnSpPr>
                <p:cNvPr id="55" name="رابط كسهم مستقيم 54"/>
                <p:cNvCxnSpPr/>
                <p:nvPr/>
              </p:nvCxnSpPr>
              <p:spPr>
                <a:xfrm>
                  <a:off x="-216147" y="234431"/>
                  <a:ext cx="215869" cy="300008"/>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56" name="رابط كسهم مستقيم 55"/>
                <p:cNvCxnSpPr/>
                <p:nvPr/>
              </p:nvCxnSpPr>
              <p:spPr>
                <a:xfrm>
                  <a:off x="-216677" y="222596"/>
                  <a:ext cx="178722" cy="236434"/>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grpSp>
          <p:grpSp>
            <p:nvGrpSpPr>
              <p:cNvPr id="50" name="مجموعة 49"/>
              <p:cNvGrpSpPr/>
              <p:nvPr/>
            </p:nvGrpSpPr>
            <p:grpSpPr>
              <a:xfrm>
                <a:off x="1845426" y="415637"/>
                <a:ext cx="183516" cy="386716"/>
                <a:chOff x="-150495" y="448482"/>
                <a:chExt cx="183557" cy="386947"/>
              </a:xfrm>
            </p:grpSpPr>
            <p:cxnSp>
              <p:nvCxnSpPr>
                <p:cNvPr id="53" name="رابط كسهم مستقيم 52"/>
                <p:cNvCxnSpPr/>
                <p:nvPr/>
              </p:nvCxnSpPr>
              <p:spPr>
                <a:xfrm flipV="1">
                  <a:off x="-150495" y="534439"/>
                  <a:ext cx="150495" cy="300990"/>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54" name="رابط كسهم مستقيم 53"/>
                <p:cNvCxnSpPr/>
                <p:nvPr/>
              </p:nvCxnSpPr>
              <p:spPr>
                <a:xfrm flipV="1">
                  <a:off x="-79837" y="448482"/>
                  <a:ext cx="112899" cy="246612"/>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grpSp>
          <p:cxnSp>
            <p:nvCxnSpPr>
              <p:cNvPr id="51" name="رابط كسهم مستقيم 50"/>
              <p:cNvCxnSpPr/>
              <p:nvPr/>
            </p:nvCxnSpPr>
            <p:spPr>
              <a:xfrm flipV="1">
                <a:off x="1454728" y="1251065"/>
                <a:ext cx="197716" cy="280266"/>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52" name="رابط كسهم مستقيم 51"/>
              <p:cNvCxnSpPr/>
              <p:nvPr/>
            </p:nvCxnSpPr>
            <p:spPr>
              <a:xfrm flipH="1" flipV="1">
                <a:off x="947651" y="1334193"/>
                <a:ext cx="140682" cy="338455"/>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grpSp>
        <p:grpSp>
          <p:nvGrpSpPr>
            <p:cNvPr id="7" name="مجموعة 6"/>
            <p:cNvGrpSpPr/>
            <p:nvPr/>
          </p:nvGrpSpPr>
          <p:grpSpPr>
            <a:xfrm>
              <a:off x="3598121" y="1598991"/>
              <a:ext cx="2614074" cy="1774426"/>
              <a:chOff x="0" y="0"/>
              <a:chExt cx="2614160" cy="1774658"/>
            </a:xfrm>
          </p:grpSpPr>
          <p:pic>
            <p:nvPicPr>
              <p:cNvPr id="33" name="صورة 3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98821" cy="1774658"/>
              </a:xfrm>
              <a:prstGeom prst="rect">
                <a:avLst/>
              </a:prstGeom>
              <a:noFill/>
            </p:spPr>
          </p:pic>
          <p:sp>
            <p:nvSpPr>
              <p:cNvPr id="34" name="مربع نص 35"/>
              <p:cNvSpPr txBox="1"/>
              <p:nvPr/>
            </p:nvSpPr>
            <p:spPr>
              <a:xfrm>
                <a:off x="2183731" y="1251285"/>
                <a:ext cx="430429" cy="5125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200" b="1">
                    <a:solidFill>
                      <a:srgbClr val="000000"/>
                    </a:solidFill>
                    <a:effectLst/>
                    <a:latin typeface="Times New Roman"/>
                    <a:ea typeface="Calibri"/>
                    <a:cs typeface="Arial"/>
                  </a:rPr>
                  <a:t>C</a:t>
                </a:r>
                <a:endParaRPr lang="en-US" sz="1100">
                  <a:effectLst/>
                  <a:ea typeface="Calibri"/>
                  <a:cs typeface="Arial"/>
                </a:endParaRPr>
              </a:p>
            </p:txBody>
          </p:sp>
          <p:cxnSp>
            <p:nvCxnSpPr>
              <p:cNvPr id="35" name="رابط كسهم مستقيم 34"/>
              <p:cNvCxnSpPr/>
              <p:nvPr/>
            </p:nvCxnSpPr>
            <p:spPr>
              <a:xfrm flipH="1" flipV="1">
                <a:off x="1576137" y="830179"/>
                <a:ext cx="181078" cy="245329"/>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36" name="رابط كسهم مستقيم 35"/>
              <p:cNvCxnSpPr/>
              <p:nvPr/>
            </p:nvCxnSpPr>
            <p:spPr>
              <a:xfrm flipH="1">
                <a:off x="980573" y="866274"/>
                <a:ext cx="211958" cy="305767"/>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37" name="رابط كسهم مستقيم 36"/>
              <p:cNvCxnSpPr/>
              <p:nvPr/>
            </p:nvCxnSpPr>
            <p:spPr>
              <a:xfrm>
                <a:off x="150394" y="54143"/>
                <a:ext cx="265987" cy="189394"/>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38" name="رابط كسهم مستقيم 37"/>
              <p:cNvCxnSpPr/>
              <p:nvPr/>
            </p:nvCxnSpPr>
            <p:spPr>
              <a:xfrm flipV="1">
                <a:off x="72189" y="1004637"/>
                <a:ext cx="372255" cy="222066"/>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grpSp>
        <p:grpSp>
          <p:nvGrpSpPr>
            <p:cNvPr id="8" name="مجموعة 7"/>
            <p:cNvGrpSpPr/>
            <p:nvPr/>
          </p:nvGrpSpPr>
          <p:grpSpPr>
            <a:xfrm>
              <a:off x="903137" y="1593619"/>
              <a:ext cx="2616782" cy="1768411"/>
              <a:chOff x="3447732" y="1646750"/>
              <a:chExt cx="2616782" cy="1768411"/>
            </a:xfrm>
          </p:grpSpPr>
          <p:pic>
            <p:nvPicPr>
              <p:cNvPr id="31" name="صورة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47732" y="1646750"/>
                <a:ext cx="2616782" cy="1768411"/>
              </a:xfrm>
              <a:prstGeom prst="rect">
                <a:avLst/>
              </a:prstGeom>
              <a:noFill/>
            </p:spPr>
          </p:pic>
          <p:sp>
            <p:nvSpPr>
              <p:cNvPr id="32" name="مربع نص 268"/>
              <p:cNvSpPr txBox="1"/>
              <p:nvPr/>
            </p:nvSpPr>
            <p:spPr>
              <a:xfrm>
                <a:off x="5487017" y="2885842"/>
                <a:ext cx="528303" cy="4761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200" b="1">
                    <a:effectLst/>
                    <a:latin typeface="Times New Roman"/>
                    <a:ea typeface="Calibri"/>
                    <a:cs typeface="Arial"/>
                  </a:rPr>
                  <a:t>A</a:t>
                </a:r>
                <a:endParaRPr lang="en-US" sz="1100">
                  <a:effectLst/>
                  <a:ea typeface="Calibri"/>
                  <a:cs typeface="Arial"/>
                </a:endParaRPr>
              </a:p>
            </p:txBody>
          </p:sp>
        </p:grpSp>
        <p:grpSp>
          <p:nvGrpSpPr>
            <p:cNvPr id="9" name="مجموعة 8"/>
            <p:cNvGrpSpPr/>
            <p:nvPr/>
          </p:nvGrpSpPr>
          <p:grpSpPr>
            <a:xfrm>
              <a:off x="6312555" y="1611435"/>
              <a:ext cx="2622718" cy="1792605"/>
              <a:chOff x="0" y="0"/>
              <a:chExt cx="2622884" cy="1792706"/>
            </a:xfrm>
          </p:grpSpPr>
          <p:pic>
            <p:nvPicPr>
              <p:cNvPr id="21" name="صورة 20" descr="C:\Users\Toshiba\Desktop\الرسالة\,KB.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622884" cy="1792706"/>
              </a:xfrm>
              <a:prstGeom prst="rect">
                <a:avLst/>
              </a:prstGeom>
              <a:noFill/>
              <a:ln>
                <a:noFill/>
              </a:ln>
            </p:spPr>
          </p:pic>
          <p:sp>
            <p:nvSpPr>
              <p:cNvPr id="22" name="مربع نص 56"/>
              <p:cNvSpPr txBox="1"/>
              <p:nvPr/>
            </p:nvSpPr>
            <p:spPr>
              <a:xfrm>
                <a:off x="2051384" y="1263316"/>
                <a:ext cx="430461" cy="512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200" b="1">
                    <a:solidFill>
                      <a:srgbClr val="000000"/>
                    </a:solidFill>
                    <a:effectLst/>
                    <a:latin typeface="Times New Roman"/>
                    <a:ea typeface="Calibri"/>
                    <a:cs typeface="Arial"/>
                  </a:rPr>
                  <a:t>E</a:t>
                </a:r>
                <a:endParaRPr lang="en-US" sz="1100">
                  <a:effectLst/>
                  <a:ea typeface="Calibri"/>
                  <a:cs typeface="Arial"/>
                </a:endParaRPr>
              </a:p>
            </p:txBody>
          </p:sp>
          <p:sp>
            <p:nvSpPr>
              <p:cNvPr id="23" name="نجمة ذات 5 نقاط 22"/>
              <p:cNvSpPr/>
              <p:nvPr/>
            </p:nvSpPr>
            <p:spPr>
              <a:xfrm>
                <a:off x="342900" y="204537"/>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نجمة ذات 5 نقاط 23"/>
              <p:cNvSpPr/>
              <p:nvPr/>
            </p:nvSpPr>
            <p:spPr>
              <a:xfrm>
                <a:off x="1894974" y="1239253"/>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نجمة ذات 5 نقاط 24"/>
              <p:cNvSpPr/>
              <p:nvPr/>
            </p:nvSpPr>
            <p:spPr>
              <a:xfrm>
                <a:off x="1112921" y="721895"/>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نجمة ذات 5 نقاط 25"/>
              <p:cNvSpPr/>
              <p:nvPr/>
            </p:nvSpPr>
            <p:spPr>
              <a:xfrm>
                <a:off x="926431" y="1377616"/>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نجمة ذات 5 نقاط 26"/>
              <p:cNvSpPr/>
              <p:nvPr/>
            </p:nvSpPr>
            <p:spPr>
              <a:xfrm>
                <a:off x="378995" y="1227221"/>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8" name="رابط كسهم مستقيم 27"/>
              <p:cNvCxnSpPr/>
              <p:nvPr/>
            </p:nvCxnSpPr>
            <p:spPr>
              <a:xfrm>
                <a:off x="282742" y="830179"/>
                <a:ext cx="396416" cy="162351"/>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29" name="رابط كسهم مستقيم 28"/>
              <p:cNvCxnSpPr/>
              <p:nvPr/>
            </p:nvCxnSpPr>
            <p:spPr>
              <a:xfrm flipH="1">
                <a:off x="1407695" y="445169"/>
                <a:ext cx="430387" cy="347653"/>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30" name="رابط كسهم مستقيم 29"/>
              <p:cNvCxnSpPr/>
              <p:nvPr/>
            </p:nvCxnSpPr>
            <p:spPr>
              <a:xfrm flipH="1">
                <a:off x="1642310" y="1010653"/>
                <a:ext cx="430387" cy="347653"/>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grpSp>
        <p:grpSp>
          <p:nvGrpSpPr>
            <p:cNvPr id="10" name="مجموعة 9"/>
            <p:cNvGrpSpPr/>
            <p:nvPr/>
          </p:nvGrpSpPr>
          <p:grpSpPr>
            <a:xfrm>
              <a:off x="6269341" y="3457527"/>
              <a:ext cx="2709146" cy="1776874"/>
              <a:chOff x="0" y="0"/>
              <a:chExt cx="2709317" cy="1776974"/>
            </a:xfrm>
          </p:grpSpPr>
          <p:pic>
            <p:nvPicPr>
              <p:cNvPr id="11" name="صورة 10" descr="C:\Users\Toshiba\Desktop\رسالة الماجستير\الفصل الثالث النتائج\صور\mcf-7 R.A 40x3.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2628900" cy="1771650"/>
              </a:xfrm>
              <a:prstGeom prst="rect">
                <a:avLst/>
              </a:prstGeom>
              <a:noFill/>
              <a:ln>
                <a:noFill/>
              </a:ln>
            </p:spPr>
          </p:pic>
          <p:sp>
            <p:nvSpPr>
              <p:cNvPr id="12" name="مربع نص 311"/>
              <p:cNvSpPr txBox="1"/>
              <p:nvPr/>
            </p:nvSpPr>
            <p:spPr>
              <a:xfrm>
                <a:off x="2278856" y="1264444"/>
                <a:ext cx="430461" cy="512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200" b="1">
                    <a:solidFill>
                      <a:srgbClr val="000000"/>
                    </a:solidFill>
                    <a:effectLst/>
                    <a:latin typeface="Times New Roman"/>
                    <a:ea typeface="Calibri"/>
                    <a:cs typeface="Arial"/>
                  </a:rPr>
                  <a:t>F</a:t>
                </a:r>
                <a:endParaRPr lang="en-US" sz="1100">
                  <a:effectLst/>
                  <a:ea typeface="Calibri"/>
                  <a:cs typeface="Arial"/>
                </a:endParaRPr>
              </a:p>
            </p:txBody>
          </p:sp>
          <p:sp>
            <p:nvSpPr>
              <p:cNvPr id="13" name="نجمة ذات 5 نقاط 12"/>
              <p:cNvSpPr/>
              <p:nvPr/>
            </p:nvSpPr>
            <p:spPr>
              <a:xfrm>
                <a:off x="1943100" y="328612"/>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نجمة ذات 5 نقاط 13"/>
              <p:cNvSpPr/>
              <p:nvPr/>
            </p:nvSpPr>
            <p:spPr>
              <a:xfrm>
                <a:off x="100013" y="707231"/>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نجمة ذات 5 نقاط 14"/>
              <p:cNvSpPr/>
              <p:nvPr/>
            </p:nvSpPr>
            <p:spPr>
              <a:xfrm>
                <a:off x="1264444" y="1585912"/>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نجمة ذات 5 نقاط 15"/>
              <p:cNvSpPr/>
              <p:nvPr/>
            </p:nvSpPr>
            <p:spPr>
              <a:xfrm>
                <a:off x="1635919" y="814387"/>
                <a:ext cx="111760" cy="106045"/>
              </a:xfrm>
              <a:prstGeom prst="star5">
                <a:avLst/>
              </a:prstGeom>
              <a:solidFill>
                <a:srgbClr val="FFC0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7" name="رابط كسهم مستقيم 16"/>
              <p:cNvCxnSpPr/>
              <p:nvPr/>
            </p:nvCxnSpPr>
            <p:spPr>
              <a:xfrm flipV="1">
                <a:off x="792956" y="650081"/>
                <a:ext cx="228600" cy="410224"/>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18" name="رابط كسهم مستقيم 17"/>
              <p:cNvCxnSpPr/>
              <p:nvPr/>
            </p:nvCxnSpPr>
            <p:spPr>
              <a:xfrm flipH="1">
                <a:off x="2128838" y="392906"/>
                <a:ext cx="111125" cy="522605"/>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19" name="رابط كسهم مستقيم 18"/>
              <p:cNvCxnSpPr/>
              <p:nvPr/>
            </p:nvCxnSpPr>
            <p:spPr>
              <a:xfrm flipH="1">
                <a:off x="1007269" y="864394"/>
                <a:ext cx="430387" cy="347653"/>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cxnSp>
            <p:nvCxnSpPr>
              <p:cNvPr id="20" name="رابط كسهم مستقيم 19"/>
              <p:cNvCxnSpPr/>
              <p:nvPr/>
            </p:nvCxnSpPr>
            <p:spPr>
              <a:xfrm flipH="1" flipV="1">
                <a:off x="642938" y="1271587"/>
                <a:ext cx="111642" cy="415260"/>
              </a:xfrm>
              <a:prstGeom prst="straightConnector1">
                <a:avLst/>
              </a:prstGeom>
              <a:ln>
                <a:headEnd type="none" w="lg" len="lg"/>
                <a:tailEnd type="stealth" w="lg" len="lg"/>
              </a:ln>
            </p:spPr>
            <p:style>
              <a:lnRef idx="2">
                <a:schemeClr val="dk1"/>
              </a:lnRef>
              <a:fillRef idx="0">
                <a:schemeClr val="dk1"/>
              </a:fillRef>
              <a:effectRef idx="1">
                <a:schemeClr val="dk1"/>
              </a:effectRef>
              <a:fontRef idx="minor">
                <a:schemeClr val="tx1"/>
              </a:fontRef>
            </p:style>
          </p:cxnSp>
        </p:grpSp>
      </p:grpSp>
      <p:sp>
        <p:nvSpPr>
          <p:cNvPr id="2" name="عنوان 1"/>
          <p:cNvSpPr>
            <a:spLocks noGrp="1"/>
          </p:cNvSpPr>
          <p:nvPr>
            <p:ph type="ctrTitle"/>
          </p:nvPr>
        </p:nvSpPr>
        <p:spPr>
          <a:xfrm>
            <a:off x="1845559" y="4112997"/>
            <a:ext cx="7772400" cy="1470025"/>
          </a:xfrm>
        </p:spPr>
        <p:txBody>
          <a:bodyPr/>
          <a:lstStyle/>
          <a:p>
            <a:r>
              <a:rPr lang="en-US" dirty="0" smtClean="0">
                <a:latin typeface="Arial Black" pitchFamily="34" charset="0"/>
                <a:cs typeface="Times New Roman" pitchFamily="18" charset="0"/>
              </a:rPr>
              <a:t>Oral mucosa</a:t>
            </a:r>
            <a:endParaRPr lang="en-US" dirty="0">
              <a:latin typeface="Arial Black" pitchFamily="34" charset="0"/>
              <a:cs typeface="Times New Roman" pitchFamily="18" charset="0"/>
            </a:endParaRPr>
          </a:p>
        </p:txBody>
      </p:sp>
    </p:spTree>
    <p:extLst>
      <p:ext uri="{BB962C8B-B14F-4D97-AF65-F5344CB8AC3E}">
        <p14:creationId xmlns:p14="http://schemas.microsoft.com/office/powerpoint/2010/main" val="676986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
            <a:ext cx="9144000" cy="509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ربع نص 4"/>
          <p:cNvSpPr txBox="1"/>
          <p:nvPr/>
        </p:nvSpPr>
        <p:spPr>
          <a:xfrm>
            <a:off x="6172200" y="304800"/>
            <a:ext cx="1752600" cy="381000"/>
          </a:xfrm>
          <a:prstGeom prst="rect">
            <a:avLst/>
          </a:prstGeom>
          <a:noFill/>
        </p:spPr>
        <p:txBody>
          <a:bodyPr wrap="square" rtlCol="0">
            <a:spAutoFit/>
          </a:bodyPr>
          <a:lstStyle/>
          <a:p>
            <a:r>
              <a:rPr lang="en-US" b="1" dirty="0" smtClean="0">
                <a:solidFill>
                  <a:srgbClr val="FFFF00"/>
                </a:solidFill>
                <a:latin typeface="Arial Black" pitchFamily="34" charset="0"/>
              </a:rPr>
              <a:t>epithelium</a:t>
            </a:r>
            <a:endParaRPr lang="en-US" b="1" dirty="0">
              <a:solidFill>
                <a:srgbClr val="FFFF00"/>
              </a:solidFill>
              <a:latin typeface="Arial Black" pitchFamily="34" charset="0"/>
            </a:endParaRPr>
          </a:p>
        </p:txBody>
      </p:sp>
      <p:cxnSp>
        <p:nvCxnSpPr>
          <p:cNvPr id="6" name="رابط كسهم مستقيم 5"/>
          <p:cNvCxnSpPr/>
          <p:nvPr/>
        </p:nvCxnSpPr>
        <p:spPr>
          <a:xfrm>
            <a:off x="2209800" y="1676400"/>
            <a:ext cx="0" cy="2438400"/>
          </a:xfrm>
          <a:prstGeom prst="straightConnector1">
            <a:avLst/>
          </a:prstGeom>
          <a:ln w="76200">
            <a:headEnd type="arrow"/>
            <a:tailEnd type="arrow"/>
          </a:ln>
        </p:spPr>
        <p:style>
          <a:lnRef idx="3">
            <a:schemeClr val="dk1"/>
          </a:lnRef>
          <a:fillRef idx="0">
            <a:schemeClr val="dk1"/>
          </a:fillRef>
          <a:effectRef idx="2">
            <a:schemeClr val="dk1"/>
          </a:effectRef>
          <a:fontRef idx="minor">
            <a:schemeClr val="tx1"/>
          </a:fontRef>
        </p:style>
      </p:cxnSp>
      <p:cxnSp>
        <p:nvCxnSpPr>
          <p:cNvPr id="8" name="رابط كسهم مستقيم 7"/>
          <p:cNvCxnSpPr/>
          <p:nvPr/>
        </p:nvCxnSpPr>
        <p:spPr>
          <a:xfrm>
            <a:off x="5943600" y="200025"/>
            <a:ext cx="0" cy="1371600"/>
          </a:xfrm>
          <a:prstGeom prst="straightConnector1">
            <a:avLst/>
          </a:prstGeom>
          <a:ln w="76200">
            <a:solidFill>
              <a:srgbClr val="FFFF00"/>
            </a:solidFill>
            <a:headEnd type="arrow"/>
            <a:tailEnd type="arrow"/>
          </a:ln>
        </p:spPr>
        <p:style>
          <a:lnRef idx="3">
            <a:schemeClr val="dk1"/>
          </a:lnRef>
          <a:fillRef idx="0">
            <a:schemeClr val="dk1"/>
          </a:fillRef>
          <a:effectRef idx="2">
            <a:schemeClr val="dk1"/>
          </a:effectRef>
          <a:fontRef idx="minor">
            <a:schemeClr val="tx1"/>
          </a:fontRef>
        </p:style>
      </p:cxnSp>
      <p:cxnSp>
        <p:nvCxnSpPr>
          <p:cNvPr id="9" name="رابط كسهم مستقيم 8"/>
          <p:cNvCxnSpPr/>
          <p:nvPr/>
        </p:nvCxnSpPr>
        <p:spPr>
          <a:xfrm flipH="1">
            <a:off x="6972300" y="3886200"/>
            <a:ext cx="38100" cy="1214716"/>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13" name="مربع نص 12"/>
          <p:cNvSpPr txBox="1"/>
          <p:nvPr/>
        </p:nvSpPr>
        <p:spPr>
          <a:xfrm>
            <a:off x="5219700" y="4303058"/>
            <a:ext cx="1752600" cy="381000"/>
          </a:xfrm>
          <a:prstGeom prst="rect">
            <a:avLst/>
          </a:prstGeom>
          <a:noFill/>
        </p:spPr>
        <p:txBody>
          <a:bodyPr wrap="square" rtlCol="0">
            <a:spAutoFit/>
          </a:bodyPr>
          <a:lstStyle/>
          <a:p>
            <a:r>
              <a:rPr lang="en-US" b="1" dirty="0" err="1" smtClean="0">
                <a:solidFill>
                  <a:srgbClr val="FFFF00"/>
                </a:solidFill>
                <a:latin typeface="Arial Black" pitchFamily="34" charset="0"/>
              </a:rPr>
              <a:t>submucosa</a:t>
            </a:r>
            <a:endParaRPr lang="en-US" b="1" dirty="0">
              <a:solidFill>
                <a:srgbClr val="FFFF00"/>
              </a:solidFill>
              <a:latin typeface="Arial Black" pitchFamily="34" charset="0"/>
            </a:endParaRPr>
          </a:p>
        </p:txBody>
      </p:sp>
      <p:sp>
        <p:nvSpPr>
          <p:cNvPr id="14" name="مربع نص 13"/>
          <p:cNvSpPr txBox="1"/>
          <p:nvPr/>
        </p:nvSpPr>
        <p:spPr>
          <a:xfrm>
            <a:off x="2228850" y="2249269"/>
            <a:ext cx="1752600" cy="646331"/>
          </a:xfrm>
          <a:prstGeom prst="rect">
            <a:avLst/>
          </a:prstGeom>
          <a:noFill/>
        </p:spPr>
        <p:txBody>
          <a:bodyPr wrap="square" rtlCol="0">
            <a:spAutoFit/>
          </a:bodyPr>
          <a:lstStyle/>
          <a:p>
            <a:r>
              <a:rPr lang="en-US" b="1" dirty="0" err="1" smtClean="0">
                <a:solidFill>
                  <a:srgbClr val="FFFF00"/>
                </a:solidFill>
                <a:latin typeface="Arial Black" pitchFamily="34" charset="0"/>
              </a:rPr>
              <a:t>Epilamina</a:t>
            </a:r>
            <a:r>
              <a:rPr lang="en-US" b="1" dirty="0" smtClean="0">
                <a:solidFill>
                  <a:srgbClr val="FFFF00"/>
                </a:solidFill>
                <a:latin typeface="Arial Black" pitchFamily="34" charset="0"/>
              </a:rPr>
              <a:t> </a:t>
            </a:r>
            <a:r>
              <a:rPr lang="en-US" b="1" dirty="0" err="1" smtClean="0">
                <a:solidFill>
                  <a:srgbClr val="FFFF00"/>
                </a:solidFill>
                <a:latin typeface="Arial Black" pitchFamily="34" charset="0"/>
              </a:rPr>
              <a:t>propria</a:t>
            </a:r>
            <a:endParaRPr lang="en-US" b="1" dirty="0">
              <a:solidFill>
                <a:srgbClr val="FFFF00"/>
              </a:solidFill>
              <a:latin typeface="Arial Black" pitchFamily="34" charset="0"/>
            </a:endParaRPr>
          </a:p>
        </p:txBody>
      </p:sp>
      <p:cxnSp>
        <p:nvCxnSpPr>
          <p:cNvPr id="15" name="رابط كسهم مستقيم 14"/>
          <p:cNvCxnSpPr/>
          <p:nvPr/>
        </p:nvCxnSpPr>
        <p:spPr>
          <a:xfrm flipV="1">
            <a:off x="6629400" y="1666876"/>
            <a:ext cx="495300" cy="677644"/>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مربع نص 15"/>
          <p:cNvSpPr txBox="1"/>
          <p:nvPr/>
        </p:nvSpPr>
        <p:spPr>
          <a:xfrm>
            <a:off x="4267200" y="1752601"/>
            <a:ext cx="2533650" cy="646331"/>
          </a:xfrm>
          <a:prstGeom prst="rect">
            <a:avLst/>
          </a:prstGeom>
          <a:noFill/>
        </p:spPr>
        <p:txBody>
          <a:bodyPr wrap="square" rtlCol="0">
            <a:spAutoFit/>
          </a:bodyPr>
          <a:lstStyle/>
          <a:p>
            <a:pPr algn="ctr"/>
            <a:r>
              <a:rPr lang="en-US" b="1" dirty="0" smtClean="0">
                <a:solidFill>
                  <a:srgbClr val="FFFF00"/>
                </a:solidFill>
              </a:rPr>
              <a:t>Papillary layer of lamina </a:t>
            </a:r>
            <a:r>
              <a:rPr lang="en-US" b="1" dirty="0" err="1" smtClean="0">
                <a:solidFill>
                  <a:srgbClr val="FFFF00"/>
                </a:solidFill>
              </a:rPr>
              <a:t>propria</a:t>
            </a:r>
            <a:endParaRPr lang="en-US" b="1" dirty="0">
              <a:solidFill>
                <a:srgbClr val="FFFF00"/>
              </a:solidFill>
            </a:endParaRPr>
          </a:p>
        </p:txBody>
      </p:sp>
      <p:sp>
        <p:nvSpPr>
          <p:cNvPr id="17" name="مستطيل 16"/>
          <p:cNvSpPr/>
          <p:nvPr/>
        </p:nvSpPr>
        <p:spPr>
          <a:xfrm>
            <a:off x="3761521" y="3244334"/>
            <a:ext cx="1620957" cy="369332"/>
          </a:xfrm>
          <a:prstGeom prst="rect">
            <a:avLst/>
          </a:prstGeom>
        </p:spPr>
        <p:txBody>
          <a:bodyPr wrap="none">
            <a:spAutoFit/>
          </a:bodyPr>
          <a:lstStyle/>
          <a:p>
            <a:r>
              <a:rPr lang="en-US" dirty="0" smtClean="0">
                <a:solidFill>
                  <a:srgbClr val="FF0000"/>
                </a:solidFill>
                <a:latin typeface="Times New Roman" pitchFamily="18" charset="0"/>
                <a:cs typeface="Times New Roman" pitchFamily="18" charset="0"/>
              </a:rPr>
              <a:t>Lining mucosa </a:t>
            </a:r>
            <a:endParaRPr lang="en-US" dirty="0"/>
          </a:p>
        </p:txBody>
      </p:sp>
      <p:sp>
        <p:nvSpPr>
          <p:cNvPr id="18" name="مربع نص 17"/>
          <p:cNvSpPr txBox="1"/>
          <p:nvPr/>
        </p:nvSpPr>
        <p:spPr>
          <a:xfrm>
            <a:off x="381000" y="5257800"/>
            <a:ext cx="4343400" cy="646331"/>
          </a:xfrm>
          <a:prstGeom prst="rect">
            <a:avLst/>
          </a:prstGeom>
          <a:noFill/>
        </p:spPr>
        <p:txBody>
          <a:bodyPr wrap="square" rtlCol="0">
            <a:spAutoFit/>
          </a:bodyPr>
          <a:lstStyle/>
          <a:p>
            <a:r>
              <a:rPr lang="en-US" sz="3600" dirty="0" smtClean="0">
                <a:solidFill>
                  <a:srgbClr val="FF0000"/>
                </a:solidFill>
                <a:latin typeface="Times New Roman" pitchFamily="18" charset="0"/>
                <a:cs typeface="Times New Roman" pitchFamily="18" charset="0"/>
              </a:rPr>
              <a:t>Lining mucosa</a:t>
            </a:r>
            <a:endParaRPr lang="en-US" sz="3600" dirty="0"/>
          </a:p>
        </p:txBody>
      </p:sp>
    </p:spTree>
    <p:extLst>
      <p:ext uri="{BB962C8B-B14F-4D97-AF65-F5344CB8AC3E}">
        <p14:creationId xmlns:p14="http://schemas.microsoft.com/office/powerpoint/2010/main" val="1511478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8194" name="Picture 2" descr="C:\Users\toshiba\OneDrive\Desktop\lab2023\L1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610600" cy="6410515"/>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3352800" y="228600"/>
            <a:ext cx="2895600" cy="830997"/>
          </a:xfrm>
          <a:prstGeom prst="rect">
            <a:avLst/>
          </a:prstGeom>
          <a:noFill/>
        </p:spPr>
        <p:txBody>
          <a:bodyPr wrap="square" rtlCol="0">
            <a:spAutoFit/>
          </a:bodyPr>
          <a:lstStyle/>
          <a:p>
            <a:r>
              <a:rPr lang="en-US" sz="2400" b="1" dirty="0"/>
              <a:t>Oral mucosa: Gingiva</a:t>
            </a:r>
          </a:p>
          <a:p>
            <a:endParaRPr lang="en-US" sz="2400" b="1" dirty="0"/>
          </a:p>
        </p:txBody>
      </p:sp>
    </p:spTree>
    <p:extLst>
      <p:ext uri="{BB962C8B-B14F-4D97-AF65-F5344CB8AC3E}">
        <p14:creationId xmlns:p14="http://schemas.microsoft.com/office/powerpoint/2010/main" val="2696648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toshiba\OneDrive\Desktop\lab2023\L1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6411771" cy="4828025"/>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304800" y="4953000"/>
            <a:ext cx="8229600" cy="1754326"/>
          </a:xfrm>
          <a:prstGeom prst="rect">
            <a:avLst/>
          </a:prstGeom>
          <a:noFill/>
        </p:spPr>
        <p:txBody>
          <a:bodyPr wrap="square" rtlCol="0">
            <a:spAutoFit/>
          </a:bodyPr>
          <a:lstStyle/>
          <a:p>
            <a:pPr algn="just"/>
            <a:r>
              <a:rPr lang="en-US" dirty="0">
                <a:latin typeface="Times New Roman" pitchFamily="18" charset="0"/>
                <a:cs typeface="Times New Roman" pitchFamily="18" charset="0"/>
              </a:rPr>
              <a:t>The gingiva (commonly called the gums) is composed of the epithelia and connective tissue that surround and </a:t>
            </a:r>
            <a:r>
              <a:rPr lang="en-US" dirty="0" err="1">
                <a:latin typeface="Times New Roman" pitchFamily="18" charset="0"/>
                <a:cs typeface="Times New Roman" pitchFamily="18" charset="0"/>
              </a:rPr>
              <a:t>suppport</a:t>
            </a:r>
            <a:r>
              <a:rPr lang="en-US" dirty="0">
                <a:latin typeface="Times New Roman" pitchFamily="18" charset="0"/>
                <a:cs typeface="Times New Roman" pitchFamily="18" charset="0"/>
              </a:rPr>
              <a:t> the tooth. Subdivisions of the gingiva include masticatory mucosa covering its external surface, </a:t>
            </a:r>
            <a:r>
              <a:rPr lang="en-US" dirty="0" err="1">
                <a:latin typeface="Times New Roman" pitchFamily="18" charset="0"/>
                <a:cs typeface="Times New Roman" pitchFamily="18" charset="0"/>
              </a:rPr>
              <a:t>sulcular</a:t>
            </a:r>
            <a:r>
              <a:rPr lang="en-US" dirty="0">
                <a:latin typeface="Times New Roman" pitchFamily="18" charset="0"/>
                <a:cs typeface="Times New Roman" pitchFamily="18" charset="0"/>
              </a:rPr>
              <a:t> epithelium facing the gingival sulcus, and attachment </a:t>
            </a:r>
            <a:r>
              <a:rPr lang="en-US" dirty="0" err="1">
                <a:latin typeface="Times New Roman" pitchFamily="18" charset="0"/>
                <a:cs typeface="Times New Roman" pitchFamily="18" charset="0"/>
              </a:rPr>
              <a:t>epitheliun</a:t>
            </a:r>
            <a:r>
              <a:rPr lang="en-US" dirty="0">
                <a:latin typeface="Times New Roman" pitchFamily="18" charset="0"/>
                <a:cs typeface="Times New Roman" pitchFamily="18" charset="0"/>
              </a:rPr>
              <a:t> that attaches to the tooth. Fibers in the gingival lamina </a:t>
            </a:r>
            <a:r>
              <a:rPr lang="en-US" dirty="0" err="1">
                <a:latin typeface="Times New Roman" pitchFamily="18" charset="0"/>
                <a:cs typeface="Times New Roman" pitchFamily="18" charset="0"/>
              </a:rPr>
              <a:t>propria</a:t>
            </a:r>
            <a:r>
              <a:rPr lang="en-US" dirty="0">
                <a:latin typeface="Times New Roman" pitchFamily="18" charset="0"/>
                <a:cs typeface="Times New Roman" pitchFamily="18" charset="0"/>
              </a:rPr>
              <a:t> anchor the gingiva to the tooth and to the alveolar bone. 10x, 50x</a:t>
            </a:r>
          </a:p>
        </p:txBody>
      </p:sp>
    </p:spTree>
    <p:extLst>
      <p:ext uri="{BB962C8B-B14F-4D97-AF65-F5344CB8AC3E}">
        <p14:creationId xmlns:p14="http://schemas.microsoft.com/office/powerpoint/2010/main" val="4176718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a:xfrm>
            <a:off x="228600" y="5152431"/>
            <a:ext cx="8458200" cy="1495722"/>
          </a:xfrm>
        </p:spPr>
        <p:txBody>
          <a:bodyPr>
            <a:normAutofit fontScale="62500" lnSpcReduction="20000"/>
          </a:bodyPr>
          <a:lstStyle/>
          <a:p>
            <a:pPr marL="0" indent="0" algn="just">
              <a:buNone/>
            </a:pPr>
            <a:r>
              <a:rPr lang="en-US" dirty="0">
                <a:solidFill>
                  <a:srgbClr val="FF0000"/>
                </a:solidFill>
                <a:latin typeface="Times New Roman" pitchFamily="18" charset="0"/>
                <a:cs typeface="Times New Roman" pitchFamily="18" charset="0"/>
              </a:rPr>
              <a:t>Masticatory mucosa </a:t>
            </a:r>
            <a:r>
              <a:rPr lang="en-US" dirty="0">
                <a:latin typeface="Times New Roman" pitchFamily="18" charset="0"/>
                <a:cs typeface="Times New Roman" pitchFamily="18" charset="0"/>
              </a:rPr>
              <a:t>covers the attached and free gingiva. It possesses a stratified squamous epithelium, either </a:t>
            </a:r>
            <a:r>
              <a:rPr lang="en-US" dirty="0" err="1">
                <a:latin typeface="Times New Roman" pitchFamily="18" charset="0"/>
                <a:cs typeface="Times New Roman" pitchFamily="18" charset="0"/>
              </a:rPr>
              <a:t>para</a:t>
            </a:r>
            <a:r>
              <a:rPr lang="en-US" dirty="0">
                <a:latin typeface="Times New Roman" pitchFamily="18" charset="0"/>
                <a:cs typeface="Times New Roman" pitchFamily="18" charset="0"/>
              </a:rPr>
              <a:t>- or </a:t>
            </a:r>
            <a:r>
              <a:rPr lang="en-US" dirty="0" err="1">
                <a:latin typeface="Times New Roman" pitchFamily="18" charset="0"/>
                <a:cs typeface="Times New Roman" pitchFamily="18" charset="0"/>
              </a:rPr>
              <a:t>orthokeratinized</a:t>
            </a:r>
            <a:r>
              <a:rPr lang="en-US" dirty="0">
                <a:latin typeface="Times New Roman" pitchFamily="18" charset="0"/>
                <a:cs typeface="Times New Roman" pitchFamily="18" charset="0"/>
              </a:rPr>
              <a:t>. The highly </a:t>
            </a:r>
            <a:r>
              <a:rPr lang="en-US" dirty="0" err="1">
                <a:latin typeface="Times New Roman" pitchFamily="18" charset="0"/>
                <a:cs typeface="Times New Roman" pitchFamily="18" charset="0"/>
              </a:rPr>
              <a:t>interdigitated</a:t>
            </a:r>
            <a:r>
              <a:rPr lang="en-US" dirty="0">
                <a:latin typeface="Times New Roman" pitchFamily="18" charset="0"/>
                <a:cs typeface="Times New Roman" pitchFamily="18" charset="0"/>
              </a:rPr>
              <a:t> rete ridges and connective tissue papillae firmly attach the epithelium to the lamina </a:t>
            </a:r>
            <a:r>
              <a:rPr lang="en-US" dirty="0" err="1">
                <a:latin typeface="Times New Roman" pitchFamily="18" charset="0"/>
                <a:cs typeface="Times New Roman" pitchFamily="18" charset="0"/>
              </a:rPr>
              <a:t>propria</a:t>
            </a:r>
            <a:r>
              <a:rPr lang="en-US" dirty="0">
                <a:latin typeface="Times New Roman" pitchFamily="18" charset="0"/>
                <a:cs typeface="Times New Roman" pitchFamily="18" charset="0"/>
              </a:rPr>
              <a:t>, which in turn is anchored to the tooth and the underlying alveolar bone by collagen fibers (blue arrows).</a:t>
            </a:r>
          </a:p>
        </p:txBody>
      </p:sp>
      <p:pic>
        <p:nvPicPr>
          <p:cNvPr id="10242" name="Picture 2" descr="C:\Users\toshiba\OneDrive\Desktop\lab2023\L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199"/>
            <a:ext cx="6378575" cy="505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75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99" y="3652318"/>
            <a:ext cx="4012717" cy="3152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948" y="195943"/>
            <a:ext cx="3339406" cy="30630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003" y="44664"/>
            <a:ext cx="5182867" cy="34376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156" y="4322269"/>
            <a:ext cx="4509556" cy="18297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04804011"/>
      </p:ext>
    </p:extLst>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a:xfrm>
            <a:off x="0" y="0"/>
            <a:ext cx="9144000" cy="6858000"/>
          </a:xfrm>
        </p:spPr>
        <p:style>
          <a:lnRef idx="1">
            <a:schemeClr val="accent2"/>
          </a:lnRef>
          <a:fillRef idx="2">
            <a:schemeClr val="accent2"/>
          </a:fillRef>
          <a:effectRef idx="1">
            <a:schemeClr val="accent2"/>
          </a:effectRef>
          <a:fontRef idx="minor">
            <a:schemeClr val="dk1"/>
          </a:fontRef>
        </p:style>
        <p:txBody>
          <a:bodyPr>
            <a:normAutofit/>
          </a:bodyPr>
          <a:lstStyle/>
          <a:p>
            <a:pPr marL="0" indent="0" algn="ctr">
              <a:buNone/>
            </a:pPr>
            <a:endParaRPr lang="en-US" sz="4400" dirty="0" smtClean="0">
              <a:latin typeface="Times New Roman" pitchFamily="18" charset="0"/>
              <a:cs typeface="Times New Roman" pitchFamily="18" charset="0"/>
            </a:endParaRPr>
          </a:p>
          <a:p>
            <a:pPr marL="0" indent="0" algn="ctr">
              <a:buNone/>
            </a:pPr>
            <a:endParaRPr lang="en-US" sz="4400" dirty="0" smtClean="0">
              <a:latin typeface="Times New Roman" pitchFamily="18" charset="0"/>
              <a:cs typeface="Times New Roman" pitchFamily="18" charset="0"/>
            </a:endParaRPr>
          </a:p>
          <a:p>
            <a:pPr marL="0" indent="0" algn="ctr">
              <a:buNone/>
            </a:pPr>
            <a:endParaRPr lang="en-US" sz="4400" dirty="0">
              <a:latin typeface="Times New Roman" pitchFamily="18" charset="0"/>
              <a:cs typeface="Times New Roman" pitchFamily="18" charset="0"/>
            </a:endParaRPr>
          </a:p>
          <a:p>
            <a:pPr marL="0" indent="0" algn="ctr">
              <a:buNone/>
            </a:pPr>
            <a:r>
              <a:rPr lang="en-US" sz="4400" dirty="0" smtClean="0">
                <a:latin typeface="Times New Roman" pitchFamily="18" charset="0"/>
                <a:cs typeface="Times New Roman" pitchFamily="18" charset="0"/>
              </a:rPr>
              <a:t>THANKS</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663823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3138499" y="0"/>
            <a:ext cx="3409995" cy="1156928"/>
          </a:xfrm>
          <a:ln/>
        </p:spPr>
        <p:txBody>
          <a:bodyPr tIns="10729"/>
          <a:lstStyle/>
          <a:p>
            <a:pPr marL="11132" algn="l">
              <a:spcBef>
                <a:spcPts val="88"/>
              </a:spcBef>
              <a:tabLst>
                <a:tab pos="801512" algn="l"/>
                <a:tab pos="1603024" algn="l"/>
              </a:tabLst>
            </a:pPr>
            <a:r>
              <a:rPr lang="en-US" sz="2700" dirty="0">
                <a:solidFill>
                  <a:schemeClr val="tx2">
                    <a:lumMod val="60000"/>
                    <a:lumOff val="40000"/>
                  </a:schemeClr>
                </a:solidFill>
                <a:latin typeface="Arial Black" charset="0"/>
              </a:rPr>
              <a:t>Oral mucosa</a:t>
            </a:r>
          </a:p>
        </p:txBody>
      </p:sp>
      <p:sp>
        <p:nvSpPr>
          <p:cNvPr id="37890" name="Rectangle 2"/>
          <p:cNvSpPr>
            <a:spLocks noChangeArrowheads="1"/>
          </p:cNvSpPr>
          <p:nvPr/>
        </p:nvSpPr>
        <p:spPr bwMode="auto">
          <a:xfrm>
            <a:off x="609600" y="824330"/>
            <a:ext cx="5367485" cy="3283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1045" rIns="0" bIns="0">
            <a:spAutoFit/>
          </a:bodyPr>
          <a:lstStyle/>
          <a:p>
            <a:pPr marL="11132">
              <a:lnSpc>
                <a:spcPct val="129000"/>
              </a:lnSpc>
              <a:spcBef>
                <a:spcPts val="99"/>
              </a:spcBef>
              <a:tabLst>
                <a:tab pos="801512" algn="l"/>
                <a:tab pos="1603024" algn="l"/>
                <a:tab pos="2404536" algn="l"/>
                <a:tab pos="3206048" algn="l"/>
                <a:tab pos="4007560" algn="l"/>
                <a:tab pos="4809072" algn="l"/>
              </a:tabLst>
            </a:pPr>
            <a:r>
              <a:rPr lang="en-US" b="1" dirty="0">
                <a:latin typeface="Times New Roman" pitchFamily="18" charset="0"/>
                <a:ea typeface="Noto Sans SC Regular" charset="0"/>
                <a:cs typeface="Times New Roman" pitchFamily="18" charset="0"/>
              </a:rPr>
              <a:t>Term of the mucus membrane is used to describe the moist lining of GI tract, nasal passages and other body cavities that communicates with the exterior.</a:t>
            </a:r>
          </a:p>
          <a:p>
            <a:pPr marL="11132">
              <a:spcBef>
                <a:spcPts val="1140"/>
              </a:spcBef>
              <a:tabLst>
                <a:tab pos="801512" algn="l"/>
                <a:tab pos="1603024" algn="l"/>
                <a:tab pos="2404536" algn="l"/>
                <a:tab pos="3206048" algn="l"/>
                <a:tab pos="4007560" algn="l"/>
                <a:tab pos="4809072" algn="l"/>
              </a:tabLst>
            </a:pPr>
            <a:r>
              <a:rPr lang="en-US" b="1" dirty="0" smtClean="0">
                <a:latin typeface="Times New Roman" pitchFamily="18" charset="0"/>
                <a:ea typeface="Noto Sans SC Regular" charset="0"/>
                <a:cs typeface="Times New Roman" pitchFamily="18" charset="0"/>
              </a:rPr>
              <a:t>In </a:t>
            </a:r>
            <a:r>
              <a:rPr lang="en-US" b="1" dirty="0">
                <a:latin typeface="Times New Roman" pitchFamily="18" charset="0"/>
                <a:ea typeface="Noto Sans SC Regular" charset="0"/>
                <a:cs typeface="Times New Roman" pitchFamily="18" charset="0"/>
              </a:rPr>
              <a:t>the oral cavity, this lining is called as oral mucosa:</a:t>
            </a:r>
          </a:p>
          <a:p>
            <a:pPr marL="11132">
              <a:lnSpc>
                <a:spcPct val="129000"/>
              </a:lnSpc>
              <a:tabLst>
                <a:tab pos="801512" algn="l"/>
                <a:tab pos="1603024" algn="l"/>
                <a:tab pos="2404536" algn="l"/>
                <a:tab pos="3206048" algn="l"/>
                <a:tab pos="4007560" algn="l"/>
                <a:tab pos="4809072" algn="l"/>
              </a:tabLst>
            </a:pPr>
            <a:r>
              <a:rPr lang="en-US" b="1" dirty="0">
                <a:latin typeface="Times New Roman" pitchFamily="18" charset="0"/>
                <a:ea typeface="Noto Sans SC Regular" charset="0"/>
                <a:cs typeface="Times New Roman" pitchFamily="18" charset="0"/>
              </a:rPr>
              <a:t>Stratiﬁed squamous epithelium (oral epithelium) + connective tissue (lamina </a:t>
            </a:r>
            <a:r>
              <a:rPr lang="en-US" b="1" dirty="0" err="1">
                <a:latin typeface="Times New Roman" pitchFamily="18" charset="0"/>
                <a:ea typeface="Noto Sans SC Regular" charset="0"/>
                <a:cs typeface="Times New Roman" pitchFamily="18" charset="0"/>
              </a:rPr>
              <a:t>propria</a:t>
            </a:r>
            <a:r>
              <a:rPr lang="en-US" b="1" dirty="0">
                <a:latin typeface="Times New Roman" pitchFamily="18" charset="0"/>
                <a:ea typeface="Noto Sans SC Regular" charset="0"/>
                <a:cs typeface="Times New Roman" pitchFamily="18" charset="0"/>
              </a:rPr>
              <a:t>)</a:t>
            </a:r>
          </a:p>
          <a:p>
            <a:pPr marL="11132">
              <a:lnSpc>
                <a:spcPct val="133000"/>
              </a:lnSpc>
              <a:tabLst>
                <a:tab pos="801512" algn="l"/>
                <a:tab pos="1603024" algn="l"/>
                <a:tab pos="2404536" algn="l"/>
                <a:tab pos="3206048" algn="l"/>
                <a:tab pos="4007560" algn="l"/>
                <a:tab pos="4809072" algn="l"/>
              </a:tabLst>
            </a:pPr>
            <a:r>
              <a:rPr lang="en-US" b="1" dirty="0" smtClean="0">
                <a:latin typeface="Times New Roman" pitchFamily="18" charset="0"/>
                <a:ea typeface="Noto Sans SC Regular" charset="0"/>
                <a:cs typeface="Times New Roman" pitchFamily="18" charset="0"/>
              </a:rPr>
              <a:t>The </a:t>
            </a:r>
            <a:r>
              <a:rPr lang="en-US" b="1" dirty="0">
                <a:latin typeface="Times New Roman" pitchFamily="18" charset="0"/>
                <a:ea typeface="Noto Sans SC Regular" charset="0"/>
                <a:cs typeface="Times New Roman" pitchFamily="18" charset="0"/>
              </a:rPr>
              <a:t>oral mucosa is located between the lips (continues with skin - bounded by vermilion border) &amp; pharynx (continues with the rest of the gut).</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17122"/>
            <a:ext cx="5401421" cy="26610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838200"/>
            <a:ext cx="2835780" cy="40182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3" name="Text Box 5"/>
          <p:cNvSpPr txBox="1">
            <a:spLocks noChangeArrowheads="1"/>
          </p:cNvSpPr>
          <p:nvPr/>
        </p:nvSpPr>
        <p:spPr bwMode="auto">
          <a:xfrm>
            <a:off x="7749866" y="6672143"/>
            <a:ext cx="1073768" cy="3977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914400" algn="l"/>
              </a:tabLst>
              <a:defRPr>
                <a:solidFill>
                  <a:srgbClr val="000000"/>
                </a:solidFill>
                <a:latin typeface="Arial" charset="0"/>
                <a:ea typeface="Noto Sans SC Regular" charset="0"/>
                <a:cs typeface="Noto Sans SC Regular" charset="0"/>
              </a:defRPr>
            </a:lvl1pPr>
            <a:lvl2pPr>
              <a:tabLst>
                <a:tab pos="914400" algn="l"/>
              </a:tabLst>
              <a:defRPr>
                <a:solidFill>
                  <a:srgbClr val="000000"/>
                </a:solidFill>
                <a:latin typeface="Arial" charset="0"/>
                <a:ea typeface="Noto Sans SC Regular" charset="0"/>
                <a:cs typeface="Noto Sans SC Regular" charset="0"/>
              </a:defRPr>
            </a:lvl2pPr>
            <a:lvl3pPr>
              <a:tabLst>
                <a:tab pos="914400" algn="l"/>
              </a:tabLst>
              <a:defRPr>
                <a:solidFill>
                  <a:srgbClr val="000000"/>
                </a:solidFill>
                <a:latin typeface="Arial" charset="0"/>
                <a:ea typeface="Noto Sans SC Regular" charset="0"/>
                <a:cs typeface="Noto Sans SC Regular" charset="0"/>
              </a:defRPr>
            </a:lvl3pPr>
            <a:lvl4pPr>
              <a:tabLst>
                <a:tab pos="914400" algn="l"/>
              </a:tabLst>
              <a:defRPr>
                <a:solidFill>
                  <a:srgbClr val="000000"/>
                </a:solidFill>
                <a:latin typeface="Arial" charset="0"/>
                <a:ea typeface="Noto Sans SC Regular" charset="0"/>
                <a:cs typeface="Noto Sans SC Regular" charset="0"/>
              </a:defRPr>
            </a:lvl4pPr>
            <a:lvl5pPr>
              <a:tabLst>
                <a:tab pos="914400" algn="l"/>
              </a:tabLst>
              <a:defRPr>
                <a:solidFill>
                  <a:srgbClr val="000000"/>
                </a:solidFill>
                <a:latin typeface="Arial" charset="0"/>
                <a:ea typeface="Noto Sans SC Regular" charset="0"/>
                <a:cs typeface="Noto Sans SC Regular" charset="0"/>
              </a:defRPr>
            </a:lvl5pPr>
            <a:lvl6pPr marL="25146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6pPr>
            <a:lvl7pPr marL="29718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7pPr>
            <a:lvl8pPr marL="34290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8pPr>
            <a:lvl9pPr marL="38862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9pPr>
          </a:lstStyle>
          <a:p>
            <a:pPr marL="11132">
              <a:lnSpc>
                <a:spcPts val="822"/>
              </a:lnSpc>
            </a:pPr>
            <a:r>
              <a:rPr lang="en-US" sz="800" b="1">
                <a:solidFill>
                  <a:srgbClr val="FFFFFF"/>
                </a:solidFill>
                <a:latin typeface="Arial Narrow" charset="0"/>
                <a:ea typeface="DejaVu Sans" charset="0"/>
                <a:cs typeface="DejaVu Sans" charset="0"/>
              </a:rPr>
              <a:t>Arvin Shahbazi D.M.D, Ph.D fellow</a:t>
            </a:r>
          </a:p>
        </p:txBody>
      </p:sp>
    </p:spTree>
    <p:extLst>
      <p:ext uri="{BB962C8B-B14F-4D97-AF65-F5344CB8AC3E}">
        <p14:creationId xmlns:p14="http://schemas.microsoft.com/office/powerpoint/2010/main" val="1876498931"/>
      </p:ext>
    </p:extLst>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377338" y="575620"/>
            <a:ext cx="8230415" cy="6122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2991" rIns="0" bIns="0">
            <a:spAutoFit/>
          </a:bodyPr>
          <a:lstStyle/>
          <a:p>
            <a:pPr marL="179506" indent="-168374">
              <a:spcBef>
                <a:spcPts val="658"/>
              </a:spcBef>
              <a:buClr>
                <a:srgbClr val="D45853"/>
              </a:buClr>
              <a:buFont typeface="Times New Roman" pitchFamily="16" charset="0"/>
              <a:buAutoNum type="arabicParenR"/>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b="1" dirty="0" smtClean="0">
                <a:latin typeface="Times New Roman" pitchFamily="16" charset="0"/>
                <a:ea typeface="Noto Sans SC Regular" charset="0"/>
                <a:cs typeface="Noto Sans SC Regular" charset="0"/>
              </a:rPr>
              <a:t> Protection</a:t>
            </a:r>
            <a:r>
              <a:rPr lang="en-US" sz="1600" b="1" dirty="0">
                <a:latin typeface="Times New Roman" pitchFamily="16" charset="0"/>
                <a:ea typeface="Noto Sans SC Regular" charset="0"/>
                <a:cs typeface="Noto Sans SC Regular" charset="0"/>
              </a:rPr>
              <a:t>:</a:t>
            </a:r>
          </a:p>
          <a:p>
            <a:pPr marL="11132">
              <a:spcBef>
                <a:spcPts val="570"/>
              </a:spcBef>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dirty="0">
                <a:latin typeface="Times New Roman" pitchFamily="16" charset="0"/>
                <a:ea typeface="Noto Sans SC Regular" charset="0"/>
                <a:cs typeface="Noto Sans SC Regular" charset="0"/>
              </a:rPr>
              <a:t>Surface lining (stratiﬁed squamous epithelium) separates &amp; protects deeper tissues and organs.</a:t>
            </a:r>
          </a:p>
          <a:p>
            <a:pPr marL="11132">
              <a:lnSpc>
                <a:spcPct val="133000"/>
              </a:lnSpc>
              <a:spcBef>
                <a:spcPts val="77"/>
              </a:spcBef>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dirty="0">
                <a:latin typeface="Times New Roman" pitchFamily="16" charset="0"/>
                <a:ea typeface="Noto Sans SC Regular" charset="0"/>
                <a:cs typeface="Noto Sans SC Regular" charset="0"/>
              </a:rPr>
              <a:t>Biting and chewing expose the oral soft tissues to mechanical forces (compression, stretching) and surface abrasions so the oral mucosa shows number of adaptions of the epithelium and the connective tissue to these mechanical forces.</a:t>
            </a:r>
          </a:p>
          <a:p>
            <a:pPr marL="11132">
              <a:spcBef>
                <a:spcPts val="570"/>
              </a:spcBef>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dirty="0">
                <a:latin typeface="Times New Roman" pitchFamily="16" charset="0"/>
                <a:ea typeface="Noto Sans SC Regular" charset="0"/>
                <a:cs typeface="Noto Sans SC Regular" charset="0"/>
              </a:rPr>
              <a:t>The epithelium acts as a major barrier to the microorganisms and their toxic products which might cause infection</a:t>
            </a:r>
            <a:r>
              <a:rPr lang="en-US" sz="1600" dirty="0" smtClean="0">
                <a:latin typeface="Times New Roman" pitchFamily="16" charset="0"/>
                <a:ea typeface="Noto Sans SC Regular" charset="0"/>
                <a:cs typeface="Noto Sans SC Regular" charset="0"/>
              </a:rPr>
              <a:t>.</a:t>
            </a:r>
            <a:endParaRPr lang="en-US" sz="2400" dirty="0">
              <a:latin typeface="Times New Roman" pitchFamily="16" charset="0"/>
              <a:ea typeface="Noto Sans SC Regular" charset="0"/>
              <a:cs typeface="Noto Sans SC Regular" charset="0"/>
            </a:endParaRPr>
          </a:p>
          <a:p>
            <a:pPr marL="179506" indent="-168374">
              <a:buClr>
                <a:srgbClr val="8881F0"/>
              </a:buClr>
              <a:buFont typeface="Times New Roman" pitchFamily="16" charset="0"/>
              <a:buAutoNum type="arabicParenR" startAt="2"/>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b="1" dirty="0" smtClean="0">
                <a:latin typeface="Times New Roman" pitchFamily="16" charset="0"/>
                <a:ea typeface="Noto Sans SC Regular" charset="0"/>
                <a:cs typeface="Noto Sans SC Regular" charset="0"/>
              </a:rPr>
              <a:t> Sensation</a:t>
            </a:r>
            <a:r>
              <a:rPr lang="en-US" sz="1600" b="1" dirty="0">
                <a:latin typeface="Times New Roman" pitchFamily="16" charset="0"/>
                <a:ea typeface="Noto Sans SC Regular" charset="0"/>
                <a:cs typeface="Noto Sans SC Regular" charset="0"/>
              </a:rPr>
              <a:t>:</a:t>
            </a:r>
          </a:p>
          <a:p>
            <a:pPr marL="11132">
              <a:lnSpc>
                <a:spcPct val="138000"/>
              </a:lnSpc>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dirty="0">
                <a:latin typeface="Times New Roman" pitchFamily="16" charset="0"/>
                <a:ea typeface="Noto Sans SC Regular" charset="0"/>
                <a:cs typeface="Noto Sans SC Regular" charset="0"/>
              </a:rPr>
              <a:t>Receptors for the temperature + pain (</a:t>
            </a:r>
            <a:r>
              <a:rPr lang="en-US" sz="1600" dirty="0" err="1">
                <a:latin typeface="Times New Roman" pitchFamily="16" charset="0"/>
                <a:ea typeface="Noto Sans SC Regular" charset="0"/>
                <a:cs typeface="Noto Sans SC Regular" charset="0"/>
              </a:rPr>
              <a:t>protopathic</a:t>
            </a:r>
            <a:r>
              <a:rPr lang="en-US" sz="1600" dirty="0">
                <a:latin typeface="Times New Roman" pitchFamily="16" charset="0"/>
                <a:ea typeface="Noto Sans SC Regular" charset="0"/>
                <a:cs typeface="Noto Sans SC Regular" charset="0"/>
              </a:rPr>
              <a:t>), touch, pressure. In the tongue also taste buds (taste receptors) are present.</a:t>
            </a:r>
          </a:p>
          <a:p>
            <a:pPr marL="11132">
              <a:spcBef>
                <a:spcPts val="570"/>
              </a:spcBef>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dirty="0">
                <a:latin typeface="Times New Roman" pitchFamily="16" charset="0"/>
                <a:ea typeface="Noto Sans SC Regular" charset="0"/>
                <a:cs typeface="Noto Sans SC Regular" charset="0"/>
              </a:rPr>
              <a:t>Note: Reﬂexes like </a:t>
            </a:r>
            <a:r>
              <a:rPr lang="en-US" sz="1600" u="sng" dirty="0">
                <a:latin typeface="Times New Roman" pitchFamily="16" charset="0"/>
                <a:ea typeface="Noto Sans SC Regular" charset="0"/>
                <a:cs typeface="Noto Sans SC Regular" charset="0"/>
              </a:rPr>
              <a:t>swallowing</a:t>
            </a:r>
            <a:r>
              <a:rPr lang="en-US" sz="1600" dirty="0">
                <a:latin typeface="Times New Roman" pitchFamily="16" charset="0"/>
                <a:ea typeface="Noto Sans SC Regular" charset="0"/>
                <a:cs typeface="Noto Sans SC Regular" charset="0"/>
              </a:rPr>
              <a:t>, </a:t>
            </a:r>
            <a:r>
              <a:rPr lang="en-US" sz="1600" u="sng" dirty="0">
                <a:latin typeface="Times New Roman" pitchFamily="16" charset="0"/>
                <a:ea typeface="Noto Sans SC Regular" charset="0"/>
                <a:cs typeface="Noto Sans SC Regular" charset="0"/>
              </a:rPr>
              <a:t>salivating</a:t>
            </a:r>
            <a:r>
              <a:rPr lang="en-US" sz="1600" dirty="0">
                <a:latin typeface="Times New Roman" pitchFamily="16" charset="0"/>
                <a:ea typeface="Noto Sans SC Regular" charset="0"/>
                <a:cs typeface="Noto Sans SC Regular" charset="0"/>
              </a:rPr>
              <a:t> and </a:t>
            </a:r>
            <a:r>
              <a:rPr lang="en-US" sz="1600" u="sng" dirty="0">
                <a:latin typeface="Times New Roman" pitchFamily="16" charset="0"/>
                <a:ea typeface="Noto Sans SC Regular" charset="0"/>
                <a:cs typeface="Noto Sans SC Regular" charset="0"/>
              </a:rPr>
              <a:t>gagging</a:t>
            </a:r>
            <a:r>
              <a:rPr lang="en-US" sz="1600" dirty="0">
                <a:latin typeface="Times New Roman" pitchFamily="16" charset="0"/>
                <a:ea typeface="Noto Sans SC Regular" charset="0"/>
                <a:cs typeface="Noto Sans SC Regular" charset="0"/>
              </a:rPr>
              <a:t> are initiated by the receptors of the oral cavity</a:t>
            </a:r>
            <a:r>
              <a:rPr lang="en-US" sz="1600" dirty="0" smtClean="0">
                <a:latin typeface="Times New Roman" pitchFamily="16" charset="0"/>
                <a:ea typeface="Noto Sans SC Regular" charset="0"/>
                <a:cs typeface="Noto Sans SC Regular" charset="0"/>
              </a:rPr>
              <a:t>.</a:t>
            </a:r>
            <a:endParaRPr lang="en-US" sz="2400" dirty="0">
              <a:latin typeface="Times New Roman" pitchFamily="16" charset="0"/>
              <a:ea typeface="Noto Sans SC Regular" charset="0"/>
              <a:cs typeface="Noto Sans SC Regular" charset="0"/>
            </a:endParaRPr>
          </a:p>
          <a:p>
            <a:pPr marL="179506" indent="-168374">
              <a:buClr>
                <a:srgbClr val="7ADB44"/>
              </a:buClr>
              <a:buFont typeface="Times New Roman" pitchFamily="16" charset="0"/>
              <a:buAutoNum type="arabicParenR" startAt="3"/>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b="1" dirty="0" smtClean="0">
                <a:latin typeface="Times New Roman" pitchFamily="16" charset="0"/>
                <a:ea typeface="Noto Sans SC Regular" charset="0"/>
                <a:cs typeface="Noto Sans SC Regular" charset="0"/>
              </a:rPr>
              <a:t> Secretion</a:t>
            </a:r>
            <a:r>
              <a:rPr lang="en-US" sz="1600" b="1" dirty="0">
                <a:latin typeface="Times New Roman" pitchFamily="16" charset="0"/>
                <a:ea typeface="Noto Sans SC Regular" charset="0"/>
                <a:cs typeface="Noto Sans SC Regular" charset="0"/>
              </a:rPr>
              <a:t>:</a:t>
            </a:r>
          </a:p>
          <a:p>
            <a:pPr marL="11132">
              <a:lnSpc>
                <a:spcPct val="133000"/>
              </a:lnSpc>
              <a:spcBef>
                <a:spcPts val="77"/>
              </a:spcBef>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dirty="0">
                <a:latin typeface="Times New Roman" pitchFamily="16" charset="0"/>
                <a:ea typeface="Noto Sans SC Regular" charset="0"/>
                <a:cs typeface="Noto Sans SC Regular" charset="0"/>
              </a:rPr>
              <a:t>The major secretion associated with the oral mucosa is saliva, produced by the salivary glands. </a:t>
            </a:r>
            <a:r>
              <a:rPr lang="en-US" sz="1600" dirty="0">
                <a:latin typeface="Times New Roman" pitchFamily="16" charset="0"/>
                <a:ea typeface="Noto Sans SC Regular" charset="0"/>
                <a:cs typeface="Noto Sans SC Regular" charset="0"/>
              </a:rPr>
              <a:t>Sebaceous glands commonly are present in the oral mucosa, but their secretion are insigniﬁcant</a:t>
            </a:r>
            <a:r>
              <a:rPr lang="en-US" sz="1600" dirty="0" smtClean="0">
                <a:latin typeface="Times New Roman" pitchFamily="16" charset="0"/>
                <a:ea typeface="Noto Sans SC Regular" charset="0"/>
                <a:cs typeface="Noto Sans SC Regular" charset="0"/>
              </a:rPr>
              <a:t>.</a:t>
            </a:r>
            <a:endParaRPr lang="en-US" sz="2400" dirty="0">
              <a:latin typeface="Times New Roman" pitchFamily="16" charset="0"/>
              <a:ea typeface="Noto Sans SC Regular" charset="0"/>
              <a:cs typeface="Noto Sans SC Regular" charset="0"/>
            </a:endParaRPr>
          </a:p>
          <a:p>
            <a:pPr marL="176723" indent="-165590">
              <a:buClr>
                <a:srgbClr val="10DBE3"/>
              </a:buClr>
              <a:buFont typeface="Times New Roman" pitchFamily="16" charset="0"/>
              <a:buAutoNum type="arabicParenR" startAt="4"/>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b="1" dirty="0" smtClean="0">
                <a:latin typeface="Times New Roman" pitchFamily="16" charset="0"/>
                <a:ea typeface="Noto Sans SC Regular" charset="0"/>
                <a:cs typeface="Noto Sans SC Regular" charset="0"/>
              </a:rPr>
              <a:t> Thermal </a:t>
            </a:r>
            <a:r>
              <a:rPr lang="en-US" sz="1600" b="1" dirty="0">
                <a:latin typeface="Times New Roman" pitchFamily="16" charset="0"/>
                <a:ea typeface="Noto Sans SC Regular" charset="0"/>
                <a:cs typeface="Noto Sans SC Regular" charset="0"/>
              </a:rPr>
              <a:t>regulation:</a:t>
            </a:r>
          </a:p>
          <a:p>
            <a:pPr marL="11132">
              <a:spcBef>
                <a:spcPts val="570"/>
              </a:spcBef>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dirty="0">
                <a:latin typeface="Times New Roman" pitchFamily="16" charset="0"/>
                <a:ea typeface="Noto Sans SC Regular" charset="0"/>
                <a:cs typeface="Noto Sans SC Regular" charset="0"/>
              </a:rPr>
              <a:t>In some animals (such as dog), the mucosa plays a major role in the regulation of the body temperature.</a:t>
            </a:r>
          </a:p>
          <a:p>
            <a:pPr marL="11132">
              <a:lnSpc>
                <a:spcPct val="138000"/>
              </a:lnSpc>
              <a:tabLst>
                <a:tab pos="179506" algn="l"/>
                <a:tab pos="801512" algn="l"/>
                <a:tab pos="1603024" algn="l"/>
                <a:tab pos="2404536" algn="l"/>
                <a:tab pos="3206048" algn="l"/>
                <a:tab pos="4007560" algn="l"/>
                <a:tab pos="4809072" algn="l"/>
                <a:tab pos="5610584" algn="l"/>
                <a:tab pos="6412095" algn="l"/>
                <a:tab pos="7213608" algn="l"/>
                <a:tab pos="8015119" algn="l"/>
              </a:tabLst>
            </a:pPr>
            <a:r>
              <a:rPr lang="en-US" sz="1600" dirty="0">
                <a:latin typeface="Times New Roman" pitchFamily="16" charset="0"/>
                <a:ea typeface="Noto Sans SC Regular" charset="0"/>
                <a:cs typeface="Noto Sans SC Regular" charset="0"/>
              </a:rPr>
              <a:t>The human oral mucosa plays no practical role in regulation of body temperature and no obvious specializations of blood vessels exist for controlling heat transfer (such as </a:t>
            </a:r>
            <a:r>
              <a:rPr lang="en-US" sz="1600" dirty="0" err="1">
                <a:latin typeface="Times New Roman" pitchFamily="16" charset="0"/>
                <a:ea typeface="Noto Sans SC Regular" charset="0"/>
                <a:cs typeface="Noto Sans SC Regular" charset="0"/>
              </a:rPr>
              <a:t>arteriovenous</a:t>
            </a:r>
            <a:r>
              <a:rPr lang="en-US" sz="1600" dirty="0">
                <a:latin typeface="Times New Roman" pitchFamily="16" charset="0"/>
                <a:ea typeface="Noto Sans SC Regular" charset="0"/>
                <a:cs typeface="Noto Sans SC Regular" charset="0"/>
              </a:rPr>
              <a:t> shunts).</a:t>
            </a:r>
          </a:p>
        </p:txBody>
      </p:sp>
      <p:sp>
        <p:nvSpPr>
          <p:cNvPr id="38914" name="Text Box 2"/>
          <p:cNvSpPr txBox="1">
            <a:spLocks noChangeArrowheads="1"/>
          </p:cNvSpPr>
          <p:nvPr/>
        </p:nvSpPr>
        <p:spPr bwMode="auto">
          <a:xfrm>
            <a:off x="7749866" y="6672143"/>
            <a:ext cx="1073768" cy="3977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914400" algn="l"/>
              </a:tabLst>
              <a:defRPr>
                <a:solidFill>
                  <a:srgbClr val="000000"/>
                </a:solidFill>
                <a:latin typeface="Arial" charset="0"/>
                <a:ea typeface="Noto Sans SC Regular" charset="0"/>
                <a:cs typeface="Noto Sans SC Regular" charset="0"/>
              </a:defRPr>
            </a:lvl1pPr>
            <a:lvl2pPr>
              <a:tabLst>
                <a:tab pos="914400" algn="l"/>
              </a:tabLst>
              <a:defRPr>
                <a:solidFill>
                  <a:srgbClr val="000000"/>
                </a:solidFill>
                <a:latin typeface="Arial" charset="0"/>
                <a:ea typeface="Noto Sans SC Regular" charset="0"/>
                <a:cs typeface="Noto Sans SC Regular" charset="0"/>
              </a:defRPr>
            </a:lvl2pPr>
            <a:lvl3pPr>
              <a:tabLst>
                <a:tab pos="914400" algn="l"/>
              </a:tabLst>
              <a:defRPr>
                <a:solidFill>
                  <a:srgbClr val="000000"/>
                </a:solidFill>
                <a:latin typeface="Arial" charset="0"/>
                <a:ea typeface="Noto Sans SC Regular" charset="0"/>
                <a:cs typeface="Noto Sans SC Regular" charset="0"/>
              </a:defRPr>
            </a:lvl3pPr>
            <a:lvl4pPr>
              <a:tabLst>
                <a:tab pos="914400" algn="l"/>
              </a:tabLst>
              <a:defRPr>
                <a:solidFill>
                  <a:srgbClr val="000000"/>
                </a:solidFill>
                <a:latin typeface="Arial" charset="0"/>
                <a:ea typeface="Noto Sans SC Regular" charset="0"/>
                <a:cs typeface="Noto Sans SC Regular" charset="0"/>
              </a:defRPr>
            </a:lvl4pPr>
            <a:lvl5pPr>
              <a:tabLst>
                <a:tab pos="914400" algn="l"/>
              </a:tabLst>
              <a:defRPr>
                <a:solidFill>
                  <a:srgbClr val="000000"/>
                </a:solidFill>
                <a:latin typeface="Arial" charset="0"/>
                <a:ea typeface="Noto Sans SC Regular" charset="0"/>
                <a:cs typeface="Noto Sans SC Regular" charset="0"/>
              </a:defRPr>
            </a:lvl5pPr>
            <a:lvl6pPr marL="25146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6pPr>
            <a:lvl7pPr marL="29718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7pPr>
            <a:lvl8pPr marL="34290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8pPr>
            <a:lvl9pPr marL="38862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9pPr>
          </a:lstStyle>
          <a:p>
            <a:pPr marL="11132">
              <a:lnSpc>
                <a:spcPts val="822"/>
              </a:lnSpc>
            </a:pPr>
            <a:r>
              <a:rPr lang="en-US" sz="800" b="1">
                <a:solidFill>
                  <a:srgbClr val="FFFFFF"/>
                </a:solidFill>
                <a:latin typeface="Arial Narrow" charset="0"/>
                <a:ea typeface="DejaVu Sans" charset="0"/>
                <a:cs typeface="DejaVu Sans" charset="0"/>
              </a:rPr>
              <a:t>Arvin Shahbazi D.M.D, Ph.D fellow</a:t>
            </a:r>
          </a:p>
        </p:txBody>
      </p:sp>
      <p:sp>
        <p:nvSpPr>
          <p:cNvPr id="38915" name="Rectangle 3"/>
          <p:cNvSpPr>
            <a:spLocks noGrp="1" noChangeArrowheads="1"/>
          </p:cNvSpPr>
          <p:nvPr>
            <p:ph type="title"/>
          </p:nvPr>
        </p:nvSpPr>
        <p:spPr>
          <a:xfrm>
            <a:off x="2222202" y="105177"/>
            <a:ext cx="5607756" cy="844283"/>
          </a:xfrm>
          <a:ln/>
        </p:spPr>
        <p:txBody>
          <a:bodyPr tIns="10729"/>
          <a:lstStyle/>
          <a:p>
            <a:pPr marL="11132">
              <a:spcBef>
                <a:spcPts val="88"/>
              </a:spcBef>
              <a:tabLst>
                <a:tab pos="801512" algn="l"/>
                <a:tab pos="1603024" algn="l"/>
                <a:tab pos="2404536" algn="l"/>
                <a:tab pos="3206048" algn="l"/>
                <a:tab pos="4007560" algn="l"/>
                <a:tab pos="4809072" algn="l"/>
              </a:tabLst>
            </a:pPr>
            <a:r>
              <a:rPr lang="en-US" sz="2700" dirty="0">
                <a:solidFill>
                  <a:srgbClr val="FF0000"/>
                </a:solidFill>
                <a:latin typeface="Times New Roman" pitchFamily="18" charset="0"/>
                <a:cs typeface="Times New Roman" pitchFamily="18" charset="0"/>
              </a:rPr>
              <a:t>Functions of oral mucosa</a:t>
            </a:r>
          </a:p>
        </p:txBody>
      </p:sp>
    </p:spTree>
    <p:extLst>
      <p:ext uri="{BB962C8B-B14F-4D97-AF65-F5344CB8AC3E}">
        <p14:creationId xmlns:p14="http://schemas.microsoft.com/office/powerpoint/2010/main" val="3004100772"/>
      </p:ext>
    </p:extLst>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7749866" y="6672143"/>
            <a:ext cx="1073768" cy="3977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914400" algn="l"/>
              </a:tabLst>
              <a:defRPr>
                <a:solidFill>
                  <a:srgbClr val="000000"/>
                </a:solidFill>
                <a:latin typeface="Arial" charset="0"/>
                <a:ea typeface="Noto Sans SC Regular" charset="0"/>
                <a:cs typeface="Noto Sans SC Regular" charset="0"/>
              </a:defRPr>
            </a:lvl1pPr>
            <a:lvl2pPr>
              <a:tabLst>
                <a:tab pos="914400" algn="l"/>
              </a:tabLst>
              <a:defRPr>
                <a:solidFill>
                  <a:srgbClr val="000000"/>
                </a:solidFill>
                <a:latin typeface="Arial" charset="0"/>
                <a:ea typeface="Noto Sans SC Regular" charset="0"/>
                <a:cs typeface="Noto Sans SC Regular" charset="0"/>
              </a:defRPr>
            </a:lvl2pPr>
            <a:lvl3pPr>
              <a:tabLst>
                <a:tab pos="914400" algn="l"/>
              </a:tabLst>
              <a:defRPr>
                <a:solidFill>
                  <a:srgbClr val="000000"/>
                </a:solidFill>
                <a:latin typeface="Arial" charset="0"/>
                <a:ea typeface="Noto Sans SC Regular" charset="0"/>
                <a:cs typeface="Noto Sans SC Regular" charset="0"/>
              </a:defRPr>
            </a:lvl3pPr>
            <a:lvl4pPr>
              <a:tabLst>
                <a:tab pos="914400" algn="l"/>
              </a:tabLst>
              <a:defRPr>
                <a:solidFill>
                  <a:srgbClr val="000000"/>
                </a:solidFill>
                <a:latin typeface="Arial" charset="0"/>
                <a:ea typeface="Noto Sans SC Regular" charset="0"/>
                <a:cs typeface="Noto Sans SC Regular" charset="0"/>
              </a:defRPr>
            </a:lvl4pPr>
            <a:lvl5pPr>
              <a:tabLst>
                <a:tab pos="914400" algn="l"/>
              </a:tabLst>
              <a:defRPr>
                <a:solidFill>
                  <a:srgbClr val="000000"/>
                </a:solidFill>
                <a:latin typeface="Arial" charset="0"/>
                <a:ea typeface="Noto Sans SC Regular" charset="0"/>
                <a:cs typeface="Noto Sans SC Regular" charset="0"/>
              </a:defRPr>
            </a:lvl5pPr>
            <a:lvl6pPr marL="25146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6pPr>
            <a:lvl7pPr marL="29718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7pPr>
            <a:lvl8pPr marL="34290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8pPr>
            <a:lvl9pPr marL="3886200" indent="-228600" fontAlgn="base" hangingPunct="0">
              <a:lnSpc>
                <a:spcPct val="93000"/>
              </a:lnSpc>
              <a:spcBef>
                <a:spcPts val="13"/>
              </a:spcBef>
              <a:spcAft>
                <a:spcPts val="13"/>
              </a:spcAft>
              <a:buClr>
                <a:srgbClr val="000000"/>
              </a:buClr>
              <a:buSzPct val="100000"/>
              <a:buFont typeface="Times New Roman" pitchFamily="16" charset="0"/>
              <a:tabLst>
                <a:tab pos="914400" algn="l"/>
              </a:tabLst>
              <a:defRPr>
                <a:solidFill>
                  <a:srgbClr val="000000"/>
                </a:solidFill>
                <a:latin typeface="Arial" charset="0"/>
                <a:ea typeface="Noto Sans SC Regular" charset="0"/>
                <a:cs typeface="Noto Sans SC Regular" charset="0"/>
              </a:defRPr>
            </a:lvl9pPr>
          </a:lstStyle>
          <a:p>
            <a:pPr marL="11132">
              <a:lnSpc>
                <a:spcPts val="822"/>
              </a:lnSpc>
            </a:pPr>
            <a:r>
              <a:rPr lang="en-US" sz="800" b="1">
                <a:solidFill>
                  <a:srgbClr val="FFFFFF"/>
                </a:solidFill>
                <a:latin typeface="Arial Narrow" charset="0"/>
                <a:ea typeface="DejaVu Sans" charset="0"/>
                <a:cs typeface="DejaVu Sans" charset="0"/>
              </a:rPr>
              <a:t>Arvin Shahbazi D.M.D, Ph.D fellow</a:t>
            </a:r>
          </a:p>
        </p:txBody>
      </p:sp>
      <p:sp>
        <p:nvSpPr>
          <p:cNvPr id="39939" name="Rectangle 3"/>
          <p:cNvSpPr>
            <a:spLocks noGrp="1" noChangeArrowheads="1"/>
          </p:cNvSpPr>
          <p:nvPr>
            <p:ph type="title"/>
          </p:nvPr>
        </p:nvSpPr>
        <p:spPr>
          <a:xfrm>
            <a:off x="1532598" y="33141"/>
            <a:ext cx="7209587" cy="1156927"/>
          </a:xfrm>
          <a:ln/>
        </p:spPr>
        <p:txBody>
          <a:bodyPr tIns="10729"/>
          <a:lstStyle/>
          <a:p>
            <a:pPr marL="1864628" indent="-1854889" algn="l">
              <a:lnSpc>
                <a:spcPct val="117000"/>
              </a:lnSpc>
              <a:spcBef>
                <a:spcPts val="88"/>
              </a:spcBef>
              <a:tabLst>
                <a:tab pos="0" algn="l"/>
                <a:tab pos="801512" algn="l"/>
                <a:tab pos="1603024" algn="l"/>
                <a:tab pos="2404536" algn="l"/>
                <a:tab pos="3206048" algn="l"/>
                <a:tab pos="4007560" algn="l"/>
                <a:tab pos="4809072" algn="l"/>
                <a:tab pos="5610584" algn="l"/>
              </a:tabLst>
            </a:pPr>
            <a:r>
              <a:rPr lang="en-US" sz="2000" dirty="0">
                <a:solidFill>
                  <a:schemeClr val="tx2">
                    <a:lumMod val="60000"/>
                    <a:lumOff val="40000"/>
                  </a:schemeClr>
                </a:solidFill>
                <a:latin typeface="Arial Black" charset="0"/>
              </a:rPr>
              <a:t>Types of the oral mucosa according to their primary functions</a:t>
            </a:r>
          </a:p>
        </p:txBody>
      </p:sp>
      <p:sp>
        <p:nvSpPr>
          <p:cNvPr id="2" name="مربع نص 1"/>
          <p:cNvSpPr txBox="1"/>
          <p:nvPr/>
        </p:nvSpPr>
        <p:spPr>
          <a:xfrm>
            <a:off x="815975" y="1355467"/>
            <a:ext cx="2057400" cy="646331"/>
          </a:xfrm>
          <a:prstGeom prst="rect">
            <a:avLst/>
          </a:prstGeom>
          <a:noFill/>
        </p:spPr>
        <p:txBody>
          <a:bodyPr wrap="square" rtlCol="0">
            <a:spAutoFit/>
          </a:bodyPr>
          <a:lstStyle/>
          <a:p>
            <a:pPr marL="342900" indent="-342900" algn="ctr">
              <a:buFont typeface="+mj-lt"/>
              <a:buAutoNum type="arabicPeriod"/>
            </a:pPr>
            <a:r>
              <a:rPr lang="en-US" b="1" dirty="0" smtClean="0">
                <a:latin typeface="Times New Roman" pitchFamily="16" charset="0"/>
                <a:ea typeface="Noto Sans SC Regular" charset="0"/>
                <a:cs typeface="Noto Sans SC Regular" charset="0"/>
              </a:rPr>
              <a:t>Lining mucosa</a:t>
            </a:r>
          </a:p>
          <a:p>
            <a:pPr marL="342900" indent="-342900" algn="ctr">
              <a:buFont typeface="+mj-lt"/>
              <a:buAutoNum type="arabicPeriod"/>
            </a:pPr>
            <a:endParaRPr lang="en-US" dirty="0"/>
          </a:p>
        </p:txBody>
      </p:sp>
      <p:pic>
        <p:nvPicPr>
          <p:cNvPr id="1026" name="Picture 2" descr="C:\Users\toshiba\OneDrive\Desktop\lab2023\l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16273"/>
            <a:ext cx="8000999" cy="4548052"/>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p:cNvSpPr txBox="1"/>
          <p:nvPr/>
        </p:nvSpPr>
        <p:spPr>
          <a:xfrm>
            <a:off x="3200400" y="1447800"/>
            <a:ext cx="2441884" cy="369332"/>
          </a:xfrm>
          <a:prstGeom prst="rect">
            <a:avLst/>
          </a:prstGeom>
          <a:noFill/>
        </p:spPr>
        <p:txBody>
          <a:bodyPr wrap="square" rtlCol="0">
            <a:spAutoFit/>
          </a:bodyPr>
          <a:lstStyle/>
          <a:p>
            <a:r>
              <a:rPr lang="en-US" b="1" dirty="0" smtClean="0">
                <a:latin typeface="Times New Roman" pitchFamily="16" charset="0"/>
                <a:ea typeface="Noto Sans SC Regular" charset="0"/>
                <a:cs typeface="Noto Sans SC Regular" charset="0"/>
              </a:rPr>
              <a:t>2. Masticatory mucosa </a:t>
            </a:r>
          </a:p>
        </p:txBody>
      </p:sp>
      <p:sp>
        <p:nvSpPr>
          <p:cNvPr id="8" name="مربع نص 7"/>
          <p:cNvSpPr txBox="1"/>
          <p:nvPr/>
        </p:nvSpPr>
        <p:spPr>
          <a:xfrm>
            <a:off x="5867399" y="1493966"/>
            <a:ext cx="2666999" cy="369332"/>
          </a:xfrm>
          <a:prstGeom prst="rect">
            <a:avLst/>
          </a:prstGeom>
          <a:noFill/>
        </p:spPr>
        <p:txBody>
          <a:bodyPr wrap="square" rtlCol="0">
            <a:spAutoFit/>
          </a:bodyPr>
          <a:lstStyle/>
          <a:p>
            <a:r>
              <a:rPr lang="en-US" b="1" dirty="0" smtClean="0">
                <a:latin typeface="Times New Roman" pitchFamily="16" charset="0"/>
                <a:ea typeface="Noto Sans SC Regular" charset="0"/>
                <a:cs typeface="Noto Sans SC Regular" charset="0"/>
              </a:rPr>
              <a:t>3.Specialized mucosa</a:t>
            </a:r>
            <a:endParaRPr lang="en-US" b="1" dirty="0" smtClean="0">
              <a:latin typeface="Times New Roman" pitchFamily="16" charset="0"/>
              <a:ea typeface="Noto Sans SC Regular" charset="0"/>
              <a:cs typeface="Noto Sans SC Regular" charset="0"/>
            </a:endParaRPr>
          </a:p>
        </p:txBody>
      </p:sp>
    </p:spTree>
    <p:extLst>
      <p:ext uri="{BB962C8B-B14F-4D97-AF65-F5344CB8AC3E}">
        <p14:creationId xmlns:p14="http://schemas.microsoft.com/office/powerpoint/2010/main" val="2450021950"/>
      </p:ext>
    </p:extLst>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81000"/>
            <a:ext cx="3863975" cy="279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2065" y="3352800"/>
            <a:ext cx="3911109" cy="2880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305175"/>
            <a:ext cx="4057649" cy="292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228600" y="381000"/>
            <a:ext cx="2438400" cy="830997"/>
          </a:xfrm>
          <a:prstGeom prst="rect">
            <a:avLst/>
          </a:prstGeom>
          <a:noFill/>
        </p:spPr>
        <p:txBody>
          <a:bodyPr wrap="square" rtlCol="0">
            <a:spAutoFit/>
          </a:bodyPr>
          <a:lstStyle/>
          <a:p>
            <a:pPr algn="ctr"/>
            <a:r>
              <a:rPr lang="en-US" sz="2400" b="1" dirty="0" smtClean="0">
                <a:latin typeface="Times New Roman" pitchFamily="16" charset="0"/>
                <a:ea typeface="Noto Sans SC Regular" charset="0"/>
                <a:cs typeface="Noto Sans SC Regular" charset="0"/>
              </a:rPr>
              <a:t>Lining mucosa</a:t>
            </a:r>
          </a:p>
          <a:p>
            <a:pPr marL="342900" indent="-342900" algn="ctr">
              <a:buFont typeface="+mj-lt"/>
              <a:buAutoNum type="arabicPeriod"/>
            </a:pPr>
            <a:endParaRPr lang="en-US" sz="2400" dirty="0"/>
          </a:p>
        </p:txBody>
      </p:sp>
      <p:sp>
        <p:nvSpPr>
          <p:cNvPr id="11" name="مربع نص 10"/>
          <p:cNvSpPr txBox="1"/>
          <p:nvPr/>
        </p:nvSpPr>
        <p:spPr>
          <a:xfrm>
            <a:off x="5486400" y="6224251"/>
            <a:ext cx="3250890" cy="461665"/>
          </a:xfrm>
          <a:prstGeom prst="rect">
            <a:avLst/>
          </a:prstGeom>
          <a:noFill/>
        </p:spPr>
        <p:txBody>
          <a:bodyPr wrap="square" rtlCol="0">
            <a:spAutoFit/>
          </a:bodyPr>
          <a:lstStyle/>
          <a:p>
            <a:r>
              <a:rPr lang="en-US" sz="2400" b="1" dirty="0" smtClean="0">
                <a:latin typeface="Times New Roman" pitchFamily="16" charset="0"/>
                <a:ea typeface="Noto Sans SC Regular" charset="0"/>
                <a:cs typeface="Noto Sans SC Regular" charset="0"/>
              </a:rPr>
              <a:t> Masticatory mucosa </a:t>
            </a:r>
          </a:p>
        </p:txBody>
      </p:sp>
      <p:sp>
        <p:nvSpPr>
          <p:cNvPr id="12" name="مربع نص 11"/>
          <p:cNvSpPr txBox="1"/>
          <p:nvPr/>
        </p:nvSpPr>
        <p:spPr>
          <a:xfrm>
            <a:off x="609600" y="6224250"/>
            <a:ext cx="3200399" cy="461665"/>
          </a:xfrm>
          <a:prstGeom prst="rect">
            <a:avLst/>
          </a:prstGeom>
          <a:noFill/>
        </p:spPr>
        <p:txBody>
          <a:bodyPr wrap="square" rtlCol="0">
            <a:spAutoFit/>
          </a:bodyPr>
          <a:lstStyle/>
          <a:p>
            <a:r>
              <a:rPr lang="en-US" sz="2400" b="1" dirty="0" smtClean="0">
                <a:latin typeface="Times New Roman" pitchFamily="16" charset="0"/>
                <a:ea typeface="Noto Sans SC Regular" charset="0"/>
                <a:cs typeface="Noto Sans SC Regular" charset="0"/>
              </a:rPr>
              <a:t>Specialized mucosa</a:t>
            </a:r>
            <a:endParaRPr lang="en-US" sz="2400" b="1" dirty="0" smtClean="0">
              <a:latin typeface="Times New Roman" pitchFamily="16" charset="0"/>
              <a:ea typeface="Noto Sans SC Regular" charset="0"/>
              <a:cs typeface="Noto Sans SC Regular" charset="0"/>
            </a:endParaRPr>
          </a:p>
        </p:txBody>
      </p:sp>
    </p:spTree>
    <p:extLst>
      <p:ext uri="{BB962C8B-B14F-4D97-AF65-F5344CB8AC3E}">
        <p14:creationId xmlns:p14="http://schemas.microsoft.com/office/powerpoint/2010/main" val="556128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5461000" cy="1096962"/>
          </a:xfrm>
        </p:spPr>
        <p:txBody>
          <a:bodyPr/>
          <a:lstStyle/>
          <a:p>
            <a:r>
              <a:rPr lang="en-US" b="1" dirty="0" smtClean="0">
                <a:solidFill>
                  <a:srgbClr val="FF0000"/>
                </a:solidFill>
                <a:latin typeface="Times New Roman" pitchFamily="16" charset="0"/>
                <a:ea typeface="Noto Sans SC Regular" charset="0"/>
                <a:cs typeface="Noto Sans SC Regular" charset="0"/>
              </a:rPr>
              <a:t>Lining mucosa</a:t>
            </a:r>
            <a:endParaRPr lang="en-US" dirty="0"/>
          </a:p>
        </p:txBody>
      </p:sp>
      <p:sp>
        <p:nvSpPr>
          <p:cNvPr id="3" name="عنصر نائب للمحتوى 2"/>
          <p:cNvSpPr>
            <a:spLocks noGrp="1"/>
          </p:cNvSpPr>
          <p:nvPr>
            <p:ph idx="1"/>
          </p:nvPr>
        </p:nvSpPr>
        <p:spPr>
          <a:xfrm>
            <a:off x="457200" y="1143000"/>
            <a:ext cx="5461000" cy="4983163"/>
          </a:xfrm>
        </p:spPr>
        <p:txBody>
          <a:bodyPr>
            <a:noAutofit/>
          </a:bodyPr>
          <a:lstStyle/>
          <a:p>
            <a:pPr marL="11133" indent="0">
              <a:spcBef>
                <a:spcPts val="1162"/>
              </a:spcBef>
              <a:buClr>
                <a:srgbClr val="D45853"/>
              </a:buClr>
              <a:buNone/>
              <a:tabLst>
                <a:tab pos="197595" algn="l"/>
                <a:tab pos="801512" algn="l"/>
                <a:tab pos="1603024" algn="l"/>
                <a:tab pos="2404536" algn="l"/>
                <a:tab pos="3206048" algn="l"/>
                <a:tab pos="4007560" algn="l"/>
                <a:tab pos="4809072" algn="l"/>
              </a:tabLst>
            </a:pPr>
            <a:r>
              <a:rPr lang="en-US" sz="2400" b="1" dirty="0" smtClean="0">
                <a:latin typeface="Times New Roman" pitchFamily="16" charset="0"/>
                <a:ea typeface="Noto Sans SC Regular" charset="0"/>
                <a:cs typeface="Noto Sans SC Regular" charset="0"/>
              </a:rPr>
              <a:t>(forms 60% of the total oral mucosa):</a:t>
            </a:r>
          </a:p>
          <a:p>
            <a:pPr marL="11133" indent="0">
              <a:spcBef>
                <a:spcPts val="33"/>
              </a:spcBef>
              <a:buNone/>
              <a:tabLst>
                <a:tab pos="197595" algn="l"/>
                <a:tab pos="801512" algn="l"/>
                <a:tab pos="1603024" algn="l"/>
                <a:tab pos="2404536" algn="l"/>
                <a:tab pos="3206048" algn="l"/>
                <a:tab pos="4007560" algn="l"/>
                <a:tab pos="4809072" algn="l"/>
              </a:tabLst>
            </a:pPr>
            <a:endParaRPr lang="en-US" sz="2400" dirty="0" smtClean="0">
              <a:latin typeface="Times New Roman" pitchFamily="16" charset="0"/>
              <a:ea typeface="Noto Sans SC Regular" charset="0"/>
              <a:cs typeface="Noto Sans SC Regular" charset="0"/>
            </a:endParaRPr>
          </a:p>
          <a:p>
            <a:pPr marL="11132">
              <a:tabLst>
                <a:tab pos="197595" algn="l"/>
                <a:tab pos="801512" algn="l"/>
                <a:tab pos="1603024" algn="l"/>
                <a:tab pos="2404536" algn="l"/>
                <a:tab pos="3206048" algn="l"/>
                <a:tab pos="4007560" algn="l"/>
                <a:tab pos="4809072" algn="l"/>
              </a:tabLst>
            </a:pPr>
            <a:r>
              <a:rPr lang="en-US" sz="2400" b="1" dirty="0" smtClean="0">
                <a:latin typeface="Times New Roman" pitchFamily="16" charset="0"/>
                <a:ea typeface="Noto Sans SC Regular" charset="0"/>
                <a:cs typeface="Noto Sans SC Regular" charset="0"/>
              </a:rPr>
              <a:t>Stratiﬁed squamous </a:t>
            </a:r>
            <a:r>
              <a:rPr lang="en-US" sz="2400" b="1" dirty="0" err="1" smtClean="0">
                <a:latin typeface="Times New Roman" pitchFamily="16" charset="0"/>
                <a:ea typeface="Noto Sans SC Regular" charset="0"/>
                <a:cs typeface="Noto Sans SC Regular" charset="0"/>
              </a:rPr>
              <a:t>nonkeratinized</a:t>
            </a:r>
            <a:r>
              <a:rPr lang="en-US" sz="2400" b="1" dirty="0" smtClean="0">
                <a:latin typeface="Times New Roman" pitchFamily="16" charset="0"/>
                <a:ea typeface="Noto Sans SC Regular" charset="0"/>
                <a:cs typeface="Noto Sans SC Regular" charset="0"/>
              </a:rPr>
              <a:t> epithelium, found on:</a:t>
            </a:r>
            <a:endParaRPr lang="en-US" sz="2400" dirty="0" smtClean="0">
              <a:latin typeface="Times New Roman" pitchFamily="16" charset="0"/>
              <a:ea typeface="Noto Sans SC Regular" charset="0"/>
              <a:cs typeface="Noto Sans SC Regular" charset="0"/>
            </a:endParaRPr>
          </a:p>
          <a:p>
            <a:pPr marL="11133" lvl="1" indent="0">
              <a:spcBef>
                <a:spcPts val="811"/>
              </a:spcBef>
              <a:buClr>
                <a:srgbClr val="FFFFFF"/>
              </a:buClr>
              <a:buNone/>
              <a:tabLst>
                <a:tab pos="197595" algn="l"/>
                <a:tab pos="801512" algn="l"/>
                <a:tab pos="1603024" algn="l"/>
                <a:tab pos="2404536" algn="l"/>
                <a:tab pos="3206048" algn="l"/>
                <a:tab pos="4007560" algn="l"/>
                <a:tab pos="4809072" algn="l"/>
              </a:tabLst>
            </a:pPr>
            <a:r>
              <a:rPr lang="en-US" sz="2400" b="1" dirty="0" smtClean="0">
                <a:latin typeface="Times New Roman" pitchFamily="16" charset="0"/>
                <a:ea typeface="Noto Sans SC Regular" charset="0"/>
                <a:cs typeface="Noto Sans SC Regular" charset="0"/>
              </a:rPr>
              <a:t>- </a:t>
            </a:r>
            <a:r>
              <a:rPr lang="en-US" sz="2400" b="1" dirty="0" err="1" smtClean="0">
                <a:latin typeface="Times New Roman" pitchFamily="16" charset="0"/>
                <a:ea typeface="Noto Sans SC Regular" charset="0"/>
                <a:cs typeface="Noto Sans SC Regular" charset="0"/>
              </a:rPr>
              <a:t>Buccal</a:t>
            </a:r>
            <a:r>
              <a:rPr lang="en-US" sz="2400" b="1" dirty="0" smtClean="0">
                <a:latin typeface="Times New Roman" pitchFamily="16" charset="0"/>
                <a:ea typeface="Noto Sans SC Regular" charset="0"/>
                <a:cs typeface="Noto Sans SC Regular" charset="0"/>
              </a:rPr>
              <a:t> mucosa (inner lining of the cheeks)</a:t>
            </a:r>
          </a:p>
          <a:p>
            <a:pPr marL="11133" lvl="1" indent="0">
              <a:spcBef>
                <a:spcPts val="351"/>
              </a:spcBef>
              <a:buClr>
                <a:srgbClr val="FFFFFF"/>
              </a:buClr>
              <a:buNone/>
              <a:tabLst>
                <a:tab pos="197595" algn="l"/>
                <a:tab pos="801512" algn="l"/>
                <a:tab pos="1603024" algn="l"/>
                <a:tab pos="2404536" algn="l"/>
                <a:tab pos="3206048" algn="l"/>
                <a:tab pos="4007560" algn="l"/>
                <a:tab pos="4809072" algn="l"/>
              </a:tabLst>
            </a:pPr>
            <a:r>
              <a:rPr lang="en-US" sz="2400" b="1" dirty="0" smtClean="0">
                <a:latin typeface="Times New Roman" pitchFamily="16" charset="0"/>
                <a:ea typeface="Noto Sans SC Regular" charset="0"/>
                <a:cs typeface="Noto Sans SC Regular" charset="0"/>
              </a:rPr>
              <a:t>- </a:t>
            </a:r>
            <a:r>
              <a:rPr lang="en-US" sz="2400" b="1" dirty="0" smtClean="0">
                <a:latin typeface="Times New Roman" pitchFamily="16" charset="0"/>
                <a:ea typeface="Noto Sans SC Regular" charset="0"/>
                <a:cs typeface="Noto Sans SC Regular" charset="0"/>
              </a:rPr>
              <a:t>Floor of the oral cavity</a:t>
            </a:r>
          </a:p>
          <a:p>
            <a:pPr marL="11133" lvl="1" indent="0">
              <a:spcBef>
                <a:spcPts val="274"/>
              </a:spcBef>
              <a:buClr>
                <a:srgbClr val="FFFFFF"/>
              </a:buClr>
              <a:buNone/>
              <a:tabLst>
                <a:tab pos="197595" algn="l"/>
                <a:tab pos="801512" algn="l"/>
                <a:tab pos="1603024" algn="l"/>
                <a:tab pos="2404536" algn="l"/>
                <a:tab pos="3206048" algn="l"/>
                <a:tab pos="4007560" algn="l"/>
                <a:tab pos="4809072" algn="l"/>
              </a:tabLst>
            </a:pPr>
            <a:r>
              <a:rPr lang="en-US" sz="2400" b="1" dirty="0" smtClean="0">
                <a:latin typeface="Times New Roman" pitchFamily="16" charset="0"/>
                <a:ea typeface="Noto Sans SC Regular" charset="0"/>
                <a:cs typeface="Noto Sans SC Regular" charset="0"/>
              </a:rPr>
              <a:t>- </a:t>
            </a:r>
            <a:r>
              <a:rPr lang="en-US" sz="2400" b="1" dirty="0" smtClean="0">
                <a:latin typeface="Times New Roman" pitchFamily="16" charset="0"/>
                <a:ea typeface="Noto Sans SC Regular" charset="0"/>
                <a:cs typeface="Noto Sans SC Regular" charset="0"/>
              </a:rPr>
              <a:t>Labial mucosa (inner lining of the lips)</a:t>
            </a:r>
          </a:p>
          <a:p>
            <a:pPr marL="11133" lvl="1" indent="0">
              <a:spcBef>
                <a:spcPts val="351"/>
              </a:spcBef>
              <a:buClr>
                <a:srgbClr val="FFFFFF"/>
              </a:buClr>
              <a:buNone/>
              <a:tabLst>
                <a:tab pos="197595" algn="l"/>
                <a:tab pos="801512" algn="l"/>
                <a:tab pos="1603024" algn="l"/>
                <a:tab pos="2404536" algn="l"/>
                <a:tab pos="3206048" algn="l"/>
                <a:tab pos="4007560" algn="l"/>
                <a:tab pos="4809072" algn="l"/>
              </a:tabLst>
            </a:pPr>
            <a:r>
              <a:rPr lang="en-US" sz="2400" b="1" dirty="0" smtClean="0">
                <a:latin typeface="Times New Roman" pitchFamily="16" charset="0"/>
                <a:ea typeface="Noto Sans SC Regular" charset="0"/>
                <a:cs typeface="Noto Sans SC Regular" charset="0"/>
              </a:rPr>
              <a:t>- Alveolar mucosa (lining between the </a:t>
            </a:r>
            <a:r>
              <a:rPr lang="en-US" sz="2400" b="1" dirty="0" err="1" smtClean="0">
                <a:latin typeface="Times New Roman" pitchFamily="16" charset="0"/>
                <a:ea typeface="Noto Sans SC Regular" charset="0"/>
                <a:cs typeface="Noto Sans SC Regular" charset="0"/>
              </a:rPr>
              <a:t>buccal</a:t>
            </a:r>
            <a:r>
              <a:rPr lang="en-US" sz="2400" b="1" dirty="0" smtClean="0">
                <a:latin typeface="Times New Roman" pitchFamily="16" charset="0"/>
                <a:ea typeface="Noto Sans SC Regular" charset="0"/>
                <a:cs typeface="Noto Sans SC Regular" charset="0"/>
              </a:rPr>
              <a:t> and labial mucosae)</a:t>
            </a:r>
          </a:p>
          <a:p>
            <a:pPr marL="11133" lvl="1" indent="0">
              <a:spcBef>
                <a:spcPts val="351"/>
              </a:spcBef>
              <a:buClr>
                <a:srgbClr val="FFFFFF"/>
              </a:buClr>
              <a:buNone/>
              <a:tabLst>
                <a:tab pos="197595" algn="l"/>
                <a:tab pos="801512" algn="l"/>
                <a:tab pos="1603024" algn="l"/>
                <a:tab pos="2404536" algn="l"/>
                <a:tab pos="3206048" algn="l"/>
                <a:tab pos="4007560" algn="l"/>
                <a:tab pos="4809072" algn="l"/>
              </a:tabLst>
            </a:pPr>
            <a:r>
              <a:rPr lang="en-US" sz="2400" b="1" dirty="0" smtClean="0">
                <a:latin typeface="Times New Roman" pitchFamily="16" charset="0"/>
                <a:ea typeface="Noto Sans SC Regular" charset="0"/>
                <a:cs typeface="Noto Sans SC Regular" charset="0"/>
              </a:rPr>
              <a:t>- </a:t>
            </a:r>
            <a:r>
              <a:rPr lang="en-US" sz="2400" b="1" dirty="0" smtClean="0">
                <a:latin typeface="Times New Roman" pitchFamily="16" charset="0"/>
                <a:ea typeface="Noto Sans SC Regular" charset="0"/>
                <a:cs typeface="Noto Sans SC Regular" charset="0"/>
              </a:rPr>
              <a:t>Soft palate</a:t>
            </a:r>
          </a:p>
          <a:p>
            <a:pPr marL="9742" lvl="1" indent="0">
              <a:spcBef>
                <a:spcPts val="351"/>
              </a:spcBef>
              <a:buClr>
                <a:srgbClr val="FFFFFF"/>
              </a:buClr>
              <a:buNone/>
              <a:tabLst>
                <a:tab pos="197595" algn="l"/>
                <a:tab pos="801512" algn="l"/>
                <a:tab pos="1603024" algn="l"/>
                <a:tab pos="2404536" algn="l"/>
                <a:tab pos="3206048" algn="l"/>
                <a:tab pos="4007560" algn="l"/>
                <a:tab pos="4809072" algn="l"/>
              </a:tabLst>
            </a:pPr>
            <a:r>
              <a:rPr lang="en-US" sz="2400" b="1" dirty="0" smtClean="0">
                <a:latin typeface="Times New Roman" pitchFamily="16" charset="0"/>
                <a:ea typeface="Noto Sans SC Regular" charset="0"/>
                <a:cs typeface="Noto Sans SC Regular" charset="0"/>
              </a:rPr>
              <a:t>- Underside the tongue</a:t>
            </a:r>
          </a:p>
          <a:p>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8200" y="279400"/>
            <a:ext cx="2692400" cy="65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534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4800600" cy="1143000"/>
          </a:xfrm>
        </p:spPr>
        <p:txBody>
          <a:bodyPr>
            <a:normAutofit fontScale="90000"/>
          </a:bodyPr>
          <a:lstStyle/>
          <a:p>
            <a:r>
              <a:rPr lang="en-US" b="1" dirty="0" smtClean="0">
                <a:solidFill>
                  <a:srgbClr val="FF0000"/>
                </a:solidFill>
                <a:latin typeface="Times New Roman" pitchFamily="16" charset="0"/>
                <a:ea typeface="Noto Sans SC Regular" charset="0"/>
                <a:cs typeface="Noto Sans SC Regular" charset="0"/>
              </a:rPr>
              <a:t>Masticatory mucosa</a:t>
            </a:r>
            <a:endParaRPr lang="en-US" dirty="0">
              <a:solidFill>
                <a:srgbClr val="FF0000"/>
              </a:solidFill>
            </a:endParaRPr>
          </a:p>
        </p:txBody>
      </p:sp>
      <p:sp>
        <p:nvSpPr>
          <p:cNvPr id="3" name="عنصر نائب للمحتوى 2"/>
          <p:cNvSpPr>
            <a:spLocks noGrp="1"/>
          </p:cNvSpPr>
          <p:nvPr>
            <p:ph idx="1"/>
          </p:nvPr>
        </p:nvSpPr>
        <p:spPr>
          <a:xfrm>
            <a:off x="457200" y="1676400"/>
            <a:ext cx="4800600" cy="4449763"/>
          </a:xfrm>
        </p:spPr>
        <p:txBody>
          <a:bodyPr>
            <a:normAutofit/>
          </a:bodyPr>
          <a:lstStyle/>
          <a:p>
            <a:pPr marL="11133" indent="0">
              <a:spcBef>
                <a:spcPts val="99"/>
              </a:spcBef>
              <a:buClr>
                <a:srgbClr val="D45853"/>
              </a:buClr>
              <a:buNone/>
              <a:tabLst>
                <a:tab pos="197595" algn="l"/>
                <a:tab pos="801512" algn="l"/>
                <a:tab pos="1603024" algn="l"/>
                <a:tab pos="2404536" algn="l"/>
                <a:tab pos="3206048" algn="l"/>
                <a:tab pos="4007560" algn="l"/>
                <a:tab pos="4809072" algn="l"/>
              </a:tabLst>
            </a:pPr>
            <a:r>
              <a:rPr lang="en-US" sz="2800" b="1" dirty="0" smtClean="0">
                <a:latin typeface="Times New Roman" pitchFamily="16" charset="0"/>
                <a:ea typeface="Noto Sans SC Regular" charset="0"/>
                <a:cs typeface="Noto Sans SC Regular" charset="0"/>
              </a:rPr>
              <a:t>(forms 25% of the total oral mucosa):</a:t>
            </a:r>
            <a:endParaRPr lang="en-US" sz="2800" dirty="0" smtClean="0">
              <a:latin typeface="Times New Roman" pitchFamily="16" charset="0"/>
              <a:ea typeface="Noto Sans SC Regular" charset="0"/>
              <a:cs typeface="Noto Sans SC Regular" charset="0"/>
            </a:endParaRPr>
          </a:p>
          <a:p>
            <a:pPr marL="11132">
              <a:spcBef>
                <a:spcPts val="801"/>
              </a:spcBef>
              <a:tabLst>
                <a:tab pos="197595" algn="l"/>
                <a:tab pos="801512" algn="l"/>
                <a:tab pos="1603024" algn="l"/>
                <a:tab pos="2404536" algn="l"/>
                <a:tab pos="3206048" algn="l"/>
                <a:tab pos="4007560" algn="l"/>
                <a:tab pos="4809072" algn="l"/>
              </a:tabLst>
            </a:pPr>
            <a:r>
              <a:rPr lang="en-US" sz="2800" b="1" dirty="0" smtClean="0">
                <a:latin typeface="Times New Roman" pitchFamily="16" charset="0"/>
                <a:ea typeface="Noto Sans SC Regular" charset="0"/>
                <a:cs typeface="Noto Sans SC Regular" charset="0"/>
              </a:rPr>
              <a:t>Stratiﬁed squamous keratinized epithelium, found on:</a:t>
            </a:r>
          </a:p>
          <a:p>
            <a:pPr marL="11132">
              <a:spcBef>
                <a:spcPts val="33"/>
              </a:spcBef>
              <a:tabLst>
                <a:tab pos="197595" algn="l"/>
                <a:tab pos="801512" algn="l"/>
                <a:tab pos="1603024" algn="l"/>
                <a:tab pos="2404536" algn="l"/>
                <a:tab pos="3206048" algn="l"/>
                <a:tab pos="4007560" algn="l"/>
                <a:tab pos="4809072" algn="l"/>
              </a:tabLst>
            </a:pPr>
            <a:endParaRPr lang="en-US" sz="2800" dirty="0" smtClean="0">
              <a:latin typeface="Times New Roman" pitchFamily="16" charset="0"/>
              <a:ea typeface="Noto Sans SC Regular" charset="0"/>
              <a:cs typeface="Noto Sans SC Regular" charset="0"/>
            </a:endParaRPr>
          </a:p>
          <a:p>
            <a:pPr marL="11133" lvl="1" indent="0">
              <a:buClr>
                <a:srgbClr val="FFFFFF"/>
              </a:buClr>
              <a:buNone/>
              <a:tabLst>
                <a:tab pos="197595" algn="l"/>
                <a:tab pos="801512" algn="l"/>
                <a:tab pos="1603024" algn="l"/>
                <a:tab pos="2404536" algn="l"/>
                <a:tab pos="3206048" algn="l"/>
                <a:tab pos="4007560" algn="l"/>
                <a:tab pos="4809072" algn="l"/>
              </a:tabLst>
            </a:pPr>
            <a:r>
              <a:rPr lang="en-US" b="1" dirty="0" smtClean="0">
                <a:latin typeface="Times New Roman" pitchFamily="16" charset="0"/>
                <a:ea typeface="Noto Sans SC Regular" charset="0"/>
                <a:cs typeface="Noto Sans SC Regular" charset="0"/>
              </a:rPr>
              <a:t>- Dorsum of the tongue</a:t>
            </a:r>
          </a:p>
          <a:p>
            <a:pPr marL="11133" lvl="1" indent="0">
              <a:spcBef>
                <a:spcPts val="351"/>
              </a:spcBef>
              <a:buClr>
                <a:srgbClr val="FFFFFF"/>
              </a:buClr>
              <a:buNone/>
              <a:tabLst>
                <a:tab pos="197595" algn="l"/>
                <a:tab pos="801512" algn="l"/>
                <a:tab pos="1603024" algn="l"/>
                <a:tab pos="2404536" algn="l"/>
                <a:tab pos="3206048" algn="l"/>
                <a:tab pos="4007560" algn="l"/>
                <a:tab pos="4809072" algn="l"/>
              </a:tabLst>
            </a:pPr>
            <a:r>
              <a:rPr lang="en-US" b="1" dirty="0" smtClean="0">
                <a:latin typeface="Times New Roman" pitchFamily="16" charset="0"/>
                <a:ea typeface="Noto Sans SC Regular" charset="0"/>
                <a:cs typeface="Noto Sans SC Regular" charset="0"/>
              </a:rPr>
              <a:t>- Hard palate</a:t>
            </a:r>
          </a:p>
          <a:p>
            <a:pPr marL="11133" lvl="1" indent="0">
              <a:spcBef>
                <a:spcPts val="351"/>
              </a:spcBef>
              <a:buClr>
                <a:srgbClr val="FFFFFF"/>
              </a:buClr>
              <a:buNone/>
              <a:tabLst>
                <a:tab pos="197595" algn="l"/>
                <a:tab pos="801512" algn="l"/>
                <a:tab pos="1603024" algn="l"/>
                <a:tab pos="2404536" algn="l"/>
                <a:tab pos="3206048" algn="l"/>
                <a:tab pos="4007560" algn="l"/>
                <a:tab pos="4809072" algn="l"/>
              </a:tabLst>
            </a:pPr>
            <a:r>
              <a:rPr lang="en-US" b="1" dirty="0" smtClean="0">
                <a:latin typeface="Times New Roman" pitchFamily="16" charset="0"/>
                <a:ea typeface="Noto Sans SC Regular" charset="0"/>
                <a:cs typeface="Noto Sans SC Regular" charset="0"/>
              </a:rPr>
              <a:t>- Attached gingiva</a:t>
            </a:r>
          </a:p>
          <a:p>
            <a:endParaRPr lang="en-US"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23825"/>
            <a:ext cx="34417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0579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5334000" cy="1143000"/>
          </a:xfrm>
        </p:spPr>
        <p:txBody>
          <a:bodyPr/>
          <a:lstStyle/>
          <a:p>
            <a:r>
              <a:rPr lang="en-US" b="1" dirty="0" smtClean="0">
                <a:solidFill>
                  <a:srgbClr val="FF0000"/>
                </a:solidFill>
                <a:latin typeface="Times New Roman" pitchFamily="16" charset="0"/>
                <a:ea typeface="Noto Sans SC Regular" charset="0"/>
                <a:cs typeface="Noto Sans SC Regular" charset="0"/>
              </a:rPr>
              <a:t>Specialized mucosa</a:t>
            </a:r>
            <a:endParaRPr lang="en-US" dirty="0">
              <a:solidFill>
                <a:srgbClr val="FF0000"/>
              </a:solidFill>
            </a:endParaRPr>
          </a:p>
        </p:txBody>
      </p:sp>
      <p:sp>
        <p:nvSpPr>
          <p:cNvPr id="3" name="عنصر نائب للمحتوى 2"/>
          <p:cNvSpPr>
            <a:spLocks noGrp="1"/>
          </p:cNvSpPr>
          <p:nvPr>
            <p:ph idx="1"/>
          </p:nvPr>
        </p:nvSpPr>
        <p:spPr>
          <a:xfrm>
            <a:off x="457200" y="1676400"/>
            <a:ext cx="5334000" cy="4449763"/>
          </a:xfrm>
        </p:spPr>
        <p:txBody>
          <a:bodyPr/>
          <a:lstStyle/>
          <a:p>
            <a:r>
              <a:rPr lang="en-US" b="1" dirty="0" smtClean="0">
                <a:latin typeface="Times New Roman" pitchFamily="16" charset="0"/>
                <a:ea typeface="Noto Sans SC Regular" charset="0"/>
                <a:cs typeface="Noto Sans SC Regular" charset="0"/>
              </a:rPr>
              <a:t>(forms 15% of the total oral mucosa): Taste buds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04800"/>
            <a:ext cx="2940050" cy="62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687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100" y="5073650"/>
            <a:ext cx="9105900" cy="1784350"/>
          </a:xfrm>
        </p:spPr>
        <p:txBody>
          <a:bodyPr>
            <a:normAutofit fontScale="77500" lnSpcReduction="20000"/>
          </a:bodyPr>
          <a:lstStyle/>
          <a:p>
            <a:pPr marL="0" indent="0">
              <a:buNone/>
            </a:pPr>
            <a:r>
              <a:rPr lang="en-US" dirty="0">
                <a:solidFill>
                  <a:srgbClr val="FF0000"/>
                </a:solidFill>
                <a:latin typeface="Times New Roman" pitchFamily="18" charset="0"/>
                <a:cs typeface="Times New Roman" pitchFamily="18" charset="0"/>
              </a:rPr>
              <a:t>Lining mucosa </a:t>
            </a:r>
            <a:r>
              <a:rPr lang="en-US" dirty="0">
                <a:latin typeface="Times New Roman" pitchFamily="18" charset="0"/>
                <a:cs typeface="Times New Roman" pitchFamily="18" charset="0"/>
              </a:rPr>
              <a:t>lines all of the oral cavity except the gingiva, hard palate, and the dorsum of the tongue.  It is composed of stratified squamous moist epithelium and its underlying lamina </a:t>
            </a:r>
            <a:r>
              <a:rPr lang="en-US" dirty="0" err="1">
                <a:latin typeface="Times New Roman" pitchFamily="18" charset="0"/>
                <a:cs typeface="Times New Roman" pitchFamily="18" charset="0"/>
              </a:rPr>
              <a:t>propria</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muscularis</a:t>
            </a:r>
            <a:r>
              <a:rPr lang="en-US" dirty="0">
                <a:latin typeface="Times New Roman" pitchFamily="18" charset="0"/>
                <a:cs typeface="Times New Roman" pitchFamily="18" charset="0"/>
              </a:rPr>
              <a:t> mucosae is lacking.  A </a:t>
            </a:r>
            <a:r>
              <a:rPr lang="en-US" dirty="0" err="1">
                <a:latin typeface="Times New Roman" pitchFamily="18" charset="0"/>
                <a:cs typeface="Times New Roman" pitchFamily="18" charset="0"/>
              </a:rPr>
              <a:t>submucosa</a:t>
            </a:r>
            <a:r>
              <a:rPr lang="en-US" dirty="0">
                <a:latin typeface="Times New Roman" pitchFamily="18" charset="0"/>
                <a:cs typeface="Times New Roman" pitchFamily="18" charset="0"/>
              </a:rPr>
              <a:t> lies beneath the mucosa and usually contains the minor salivary glands (mixed glands).  100x</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50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رابط كسهم مستقيم 4"/>
          <p:cNvCxnSpPr/>
          <p:nvPr/>
        </p:nvCxnSpPr>
        <p:spPr>
          <a:xfrm>
            <a:off x="2286000" y="1066800"/>
            <a:ext cx="0" cy="1371600"/>
          </a:xfrm>
          <a:prstGeom prst="straightConnector1">
            <a:avLst/>
          </a:prstGeom>
          <a:ln w="76200">
            <a:headEnd type="arrow"/>
            <a:tailEnd type="arrow"/>
          </a:ln>
        </p:spPr>
        <p:style>
          <a:lnRef idx="3">
            <a:schemeClr val="dk1"/>
          </a:lnRef>
          <a:fillRef idx="0">
            <a:schemeClr val="dk1"/>
          </a:fillRef>
          <a:effectRef idx="2">
            <a:schemeClr val="dk1"/>
          </a:effectRef>
          <a:fontRef idx="minor">
            <a:schemeClr val="tx1"/>
          </a:fontRef>
        </p:style>
      </p:cxnSp>
      <p:cxnSp>
        <p:nvCxnSpPr>
          <p:cNvPr id="7" name="رابط كسهم مستقيم 6"/>
          <p:cNvCxnSpPr/>
          <p:nvPr/>
        </p:nvCxnSpPr>
        <p:spPr>
          <a:xfrm>
            <a:off x="7162800" y="1905000"/>
            <a:ext cx="0" cy="297180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8" name="مربع نص 7"/>
          <p:cNvSpPr txBox="1"/>
          <p:nvPr/>
        </p:nvSpPr>
        <p:spPr>
          <a:xfrm>
            <a:off x="6172200" y="304800"/>
            <a:ext cx="1752600" cy="381000"/>
          </a:xfrm>
          <a:prstGeom prst="rect">
            <a:avLst/>
          </a:prstGeom>
          <a:noFill/>
        </p:spPr>
        <p:txBody>
          <a:bodyPr wrap="square" rtlCol="0">
            <a:spAutoFit/>
          </a:bodyPr>
          <a:lstStyle/>
          <a:p>
            <a:r>
              <a:rPr lang="en-US" b="1" dirty="0" smtClean="0">
                <a:solidFill>
                  <a:srgbClr val="FFFF00"/>
                </a:solidFill>
                <a:latin typeface="Arial Black" pitchFamily="34" charset="0"/>
              </a:rPr>
              <a:t>epithelium</a:t>
            </a:r>
            <a:endParaRPr lang="en-US" b="1" dirty="0">
              <a:solidFill>
                <a:srgbClr val="FFFF00"/>
              </a:solidFill>
              <a:latin typeface="Arial Black" pitchFamily="34" charset="0"/>
            </a:endParaRPr>
          </a:p>
        </p:txBody>
      </p:sp>
      <p:sp>
        <p:nvSpPr>
          <p:cNvPr id="10" name="مربع نص 9"/>
          <p:cNvSpPr txBox="1"/>
          <p:nvPr/>
        </p:nvSpPr>
        <p:spPr>
          <a:xfrm>
            <a:off x="2362200" y="1524000"/>
            <a:ext cx="1752600" cy="646331"/>
          </a:xfrm>
          <a:prstGeom prst="rect">
            <a:avLst/>
          </a:prstGeom>
          <a:noFill/>
        </p:spPr>
        <p:txBody>
          <a:bodyPr wrap="square" rtlCol="0">
            <a:spAutoFit/>
          </a:bodyPr>
          <a:lstStyle/>
          <a:p>
            <a:r>
              <a:rPr lang="en-US" b="1" dirty="0" err="1" smtClean="0">
                <a:latin typeface="Arial Black" pitchFamily="34" charset="0"/>
              </a:rPr>
              <a:t>Epilamina</a:t>
            </a:r>
            <a:r>
              <a:rPr lang="en-US" b="1" dirty="0" smtClean="0">
                <a:latin typeface="Arial Black" pitchFamily="34" charset="0"/>
              </a:rPr>
              <a:t> </a:t>
            </a:r>
            <a:r>
              <a:rPr lang="en-US" b="1" dirty="0" err="1" smtClean="0">
                <a:latin typeface="Arial Black" pitchFamily="34" charset="0"/>
              </a:rPr>
              <a:t>propria</a:t>
            </a:r>
            <a:endParaRPr lang="en-US" b="1" dirty="0">
              <a:latin typeface="Arial Black" pitchFamily="34" charset="0"/>
            </a:endParaRPr>
          </a:p>
        </p:txBody>
      </p:sp>
      <p:sp>
        <p:nvSpPr>
          <p:cNvPr id="11" name="مربع نص 10"/>
          <p:cNvSpPr txBox="1"/>
          <p:nvPr/>
        </p:nvSpPr>
        <p:spPr>
          <a:xfrm>
            <a:off x="5295900" y="3124200"/>
            <a:ext cx="1752600" cy="381000"/>
          </a:xfrm>
          <a:prstGeom prst="rect">
            <a:avLst/>
          </a:prstGeom>
          <a:noFill/>
        </p:spPr>
        <p:txBody>
          <a:bodyPr wrap="square" rtlCol="0">
            <a:spAutoFit/>
          </a:bodyPr>
          <a:lstStyle/>
          <a:p>
            <a:r>
              <a:rPr lang="en-US" b="1" dirty="0" err="1" smtClean="0">
                <a:latin typeface="Arial Black" pitchFamily="34" charset="0"/>
              </a:rPr>
              <a:t>submucosa</a:t>
            </a:r>
            <a:endParaRPr lang="en-US" b="1" dirty="0">
              <a:latin typeface="Arial Black" pitchFamily="34" charset="0"/>
            </a:endParaRPr>
          </a:p>
        </p:txBody>
      </p:sp>
    </p:spTree>
    <p:extLst>
      <p:ext uri="{BB962C8B-B14F-4D97-AF65-F5344CB8AC3E}">
        <p14:creationId xmlns:p14="http://schemas.microsoft.com/office/powerpoint/2010/main" val="876362068"/>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826</TotalTime>
  <Words>652</Words>
  <Application>Microsoft Office PowerPoint</Application>
  <PresentationFormat>عرض على الشاشة (3:4)‏</PresentationFormat>
  <Paragraphs>77</Paragraphs>
  <Slides>15</Slides>
  <Notes>4</Notes>
  <HiddenSlides>0</HiddenSlides>
  <MMClips>0</MMClips>
  <ScaleCrop>false</ScaleCrop>
  <HeadingPairs>
    <vt:vector size="4" baseType="variant">
      <vt:variant>
        <vt:lpstr>نسق</vt:lpstr>
      </vt:variant>
      <vt:variant>
        <vt:i4>1</vt:i4>
      </vt:variant>
      <vt:variant>
        <vt:lpstr>عناوين الشرائح</vt:lpstr>
      </vt:variant>
      <vt:variant>
        <vt:i4>15</vt:i4>
      </vt:variant>
    </vt:vector>
  </HeadingPairs>
  <TitlesOfParts>
    <vt:vector size="16" baseType="lpstr">
      <vt:lpstr>نسق Office</vt:lpstr>
      <vt:lpstr>Oral mucosa</vt:lpstr>
      <vt:lpstr>Oral mucosa</vt:lpstr>
      <vt:lpstr>Functions of oral mucosa</vt:lpstr>
      <vt:lpstr>Types of the oral mucosa according to their primary functions</vt:lpstr>
      <vt:lpstr>عرض تقديمي في PowerPoint</vt:lpstr>
      <vt:lpstr>Lining mucosa</vt:lpstr>
      <vt:lpstr>Masticatory mucosa</vt:lpstr>
      <vt:lpstr>Specialized mucosa</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Maher</dc:creator>
  <cp:lastModifiedBy>Maher</cp:lastModifiedBy>
  <cp:revision>12</cp:revision>
  <dcterms:created xsi:type="dcterms:W3CDTF">2022-11-08T17:22:40Z</dcterms:created>
  <dcterms:modified xsi:type="dcterms:W3CDTF">2022-11-09T07:09:31Z</dcterms:modified>
</cp:coreProperties>
</file>